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2" r:id="rId3"/>
    <p:sldId id="273" r:id="rId5"/>
    <p:sldId id="268" r:id="rId6"/>
    <p:sldId id="27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0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916" autoAdjust="0"/>
  </p:normalViewPr>
  <p:slideViewPr>
    <p:cSldViewPr snapToGrid="0">
      <p:cViewPr varScale="1">
        <p:scale>
          <a:sx n="80" d="100"/>
          <a:sy n="80" d="100"/>
        </p:scale>
        <p:origin x="725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7" Type="http://schemas.openxmlformats.org/officeDocument/2006/relationships/image" Target="../media/image10.emf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548FD-C370-4C45-8579-40E8242830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EDCF82-E913-4847-9153-49F603021FE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EDCF82-E913-4847-9153-49F603021F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CC5E-A763-4867-AEC3-E4E44B54C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70B7-347D-46FA-AE47-4754207CE5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CC5E-A763-4867-AEC3-E4E44B54C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70B7-347D-46FA-AE47-4754207CE5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CC5E-A763-4867-AEC3-E4E44B54C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70B7-347D-46FA-AE47-4754207CE5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CC5E-A763-4867-AEC3-E4E44B54C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70B7-347D-46FA-AE47-4754207CE5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CC5E-A763-4867-AEC3-E4E44B54C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70B7-347D-46FA-AE47-4754207CE5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CC5E-A763-4867-AEC3-E4E44B54C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70B7-347D-46FA-AE47-4754207CE5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CC5E-A763-4867-AEC3-E4E44B54C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70B7-347D-46FA-AE47-4754207CE5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CC5E-A763-4867-AEC3-E4E44B54C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70B7-347D-46FA-AE47-4754207CE5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CC5E-A763-4867-AEC3-E4E44B54C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70B7-347D-46FA-AE47-4754207CE5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CC5E-A763-4867-AEC3-E4E44B54C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70B7-347D-46FA-AE47-4754207CE5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CC5E-A763-4867-AEC3-E4E44B54C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70B7-347D-46FA-AE47-4754207CE5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5CC5E-A763-4867-AEC3-E4E44B54C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A70B7-347D-46FA-AE47-4754207CE5D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e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.emf"/><Relationship Id="rId1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image" Target="../media/image7.e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6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e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4.emf"/><Relationship Id="rId18" Type="http://schemas.openxmlformats.org/officeDocument/2006/relationships/vmlDrawing" Target="../drawings/vmlDrawing2.v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11.emf"/><Relationship Id="rId15" Type="http://schemas.openxmlformats.org/officeDocument/2006/relationships/oleObject" Target="../embeddings/oleObject10.bin"/><Relationship Id="rId14" Type="http://schemas.openxmlformats.org/officeDocument/2006/relationships/image" Target="../media/image10.emf"/><Relationship Id="rId13" Type="http://schemas.openxmlformats.org/officeDocument/2006/relationships/oleObject" Target="../embeddings/oleObject9.bin"/><Relationship Id="rId12" Type="http://schemas.openxmlformats.org/officeDocument/2006/relationships/image" Target="../media/image9.emf"/><Relationship Id="rId11" Type="http://schemas.openxmlformats.org/officeDocument/2006/relationships/oleObject" Target="../embeddings/oleObject8.bin"/><Relationship Id="rId10" Type="http://schemas.openxmlformats.org/officeDocument/2006/relationships/image" Target="../media/image8.emf"/><Relationship Id="rId1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16754" y="706281"/>
            <a:ext cx="3675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16755" y="1761446"/>
            <a:ext cx="3675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91005" y="4229720"/>
            <a:ext cx="3675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616108" y="2053026"/>
          <a:ext cx="2270465" cy="12092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Image" r:id="rId1" imgW="2743200" imgH="925830" progId="Photoshop.Image.8">
                  <p:embed/>
                </p:oleObj>
              </mc:Choice>
              <mc:Fallback>
                <p:oleObj name="Image" r:id="rId1" imgW="2743200" imgH="925830" progId="Photoshop.Image.8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16108" y="2053026"/>
                        <a:ext cx="2270465" cy="12092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804053" y="2053026"/>
          <a:ext cx="2404765" cy="11499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Image" r:id="rId3" imgW="3657600" imgH="925830" progId="Photoshop.Image.8">
                  <p:embed/>
                </p:oleObj>
              </mc:Choice>
              <mc:Fallback>
                <p:oleObj name="Image" r:id="rId3" imgW="3657600" imgH="925830" progId="Photoshop.Image.8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04053" y="2053026"/>
                        <a:ext cx="2404765" cy="11499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图片 3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6" t="3611" b="64316"/>
          <a:stretch>
            <a:fillRect/>
          </a:stretch>
        </p:blipFill>
        <p:spPr bwMode="auto">
          <a:xfrm>
            <a:off x="2689006" y="3733545"/>
            <a:ext cx="5059963" cy="1866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-1" y="0"/>
            <a:ext cx="30354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S1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351290" y="418743"/>
            <a:ext cx="5596467" cy="1123334"/>
            <a:chOff x="846668" y="5351264"/>
            <a:chExt cx="5596467" cy="1123334"/>
          </a:xfrm>
        </p:grpSpPr>
        <p:sp>
          <p:nvSpPr>
            <p:cNvPr id="10" name="矩形 9"/>
            <p:cNvSpPr/>
            <p:nvPr/>
          </p:nvSpPr>
          <p:spPr>
            <a:xfrm>
              <a:off x="1083733" y="5723467"/>
              <a:ext cx="855134" cy="21166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180296" y="5719234"/>
              <a:ext cx="855134" cy="21166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280024" y="5719234"/>
              <a:ext cx="855134" cy="21166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373731" y="5719234"/>
              <a:ext cx="1612201" cy="21166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箭头连接符 14"/>
            <p:cNvCxnSpPr/>
            <p:nvPr/>
          </p:nvCxnSpPr>
          <p:spPr>
            <a:xfrm>
              <a:off x="846668" y="5825066"/>
              <a:ext cx="5596467" cy="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1219013" y="5669290"/>
              <a:ext cx="45619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Exon1            Exon 2              Exon 3                      Exon 4</a:t>
              </a:r>
              <a:endParaRPr lang="zh-CN" altLang="en-US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>
              <a:off x="2497667" y="5922033"/>
              <a:ext cx="468831" cy="211662"/>
            </a:xfrm>
            <a:prstGeom prst="triangl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3551198" y="5922033"/>
              <a:ext cx="468831" cy="211662"/>
            </a:xfrm>
            <a:prstGeom prst="triangl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2607863" y="6197599"/>
              <a:ext cx="263587" cy="0"/>
            </a:xfrm>
            <a:prstGeom prst="line">
              <a:avLst/>
            </a:prstGeom>
            <a:ln w="31750">
              <a:solidFill>
                <a:schemeClr val="tx1"/>
              </a:solidFill>
              <a:headEnd w="lg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3673723" y="6197599"/>
              <a:ext cx="263587" cy="0"/>
            </a:xfrm>
            <a:prstGeom prst="line">
              <a:avLst/>
            </a:prstGeom>
            <a:ln w="31750">
              <a:solidFill>
                <a:schemeClr val="tx1"/>
              </a:solidFill>
              <a:headEnd w="lg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983132" y="5638802"/>
              <a:ext cx="263587" cy="0"/>
            </a:xfrm>
            <a:prstGeom prst="line">
              <a:avLst/>
            </a:prstGeom>
            <a:ln w="31750">
              <a:solidFill>
                <a:schemeClr val="tx1"/>
              </a:solidFill>
              <a:headEnd w="lg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227804" y="5638802"/>
              <a:ext cx="263587" cy="0"/>
            </a:xfrm>
            <a:prstGeom prst="line">
              <a:avLst/>
            </a:prstGeom>
            <a:ln w="31750">
              <a:solidFill>
                <a:schemeClr val="tx1"/>
              </a:solidFill>
              <a:headEnd w="lg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10800000">
              <a:off x="3016437" y="6002466"/>
              <a:ext cx="263587" cy="0"/>
            </a:xfrm>
            <a:prstGeom prst="line">
              <a:avLst/>
            </a:prstGeom>
            <a:ln w="31750">
              <a:solidFill>
                <a:schemeClr val="tx1"/>
              </a:solidFill>
              <a:headEnd w="lg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10800000">
              <a:off x="4299431" y="6027465"/>
              <a:ext cx="263587" cy="0"/>
            </a:xfrm>
            <a:prstGeom prst="line">
              <a:avLst/>
            </a:prstGeom>
            <a:ln w="31750">
              <a:solidFill>
                <a:schemeClr val="tx1"/>
              </a:solidFill>
              <a:headEnd w="lg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1896535" y="5351264"/>
              <a:ext cx="20407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LB1                          LB2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028216" y="6015866"/>
              <a:ext cx="20407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RB1                        RB2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237126" y="6197599"/>
              <a:ext cx="313074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Wisc-L4                     Spm32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601936" y="2136057"/>
            <a:ext cx="10118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LB1/RB1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310935" y="2652721"/>
            <a:ext cx="1302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Wisc-L4/RB1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796193" y="2120360"/>
            <a:ext cx="10118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LB2/RB2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505192" y="2637024"/>
            <a:ext cx="1302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Spm32/RB2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2688571" y="2293081"/>
            <a:ext cx="20564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2998912" y="2293081"/>
            <a:ext cx="20564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3298335" y="2293081"/>
            <a:ext cx="20564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3582096" y="2293081"/>
            <a:ext cx="20564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3863343" y="2293081"/>
            <a:ext cx="20564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4170428" y="2293081"/>
            <a:ext cx="20564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674720" y="3044001"/>
            <a:ext cx="20564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2985061" y="3044001"/>
            <a:ext cx="20564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3284484" y="3044001"/>
            <a:ext cx="20564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3568245" y="3044001"/>
            <a:ext cx="20564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3849492" y="3044001"/>
            <a:ext cx="20564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4156577" y="3044001"/>
            <a:ext cx="20564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5887594" y="2998277"/>
            <a:ext cx="20564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6197935" y="2998277"/>
            <a:ext cx="20564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6497358" y="2998277"/>
            <a:ext cx="20564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6781119" y="2998277"/>
            <a:ext cx="20564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7062366" y="2998277"/>
            <a:ext cx="20564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7369451" y="2998277"/>
            <a:ext cx="20564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 rot="5400000">
            <a:off x="2446053" y="3189728"/>
            <a:ext cx="6906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 rot="5400000">
            <a:off x="2744270" y="3189728"/>
            <a:ext cx="6906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 rot="5400000">
            <a:off x="3071450" y="3189728"/>
            <a:ext cx="6906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ntl8-1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 rot="5400000">
            <a:off x="3351285" y="3189728"/>
            <a:ext cx="6906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ntl8-1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 rot="5400000">
            <a:off x="3654285" y="3189728"/>
            <a:ext cx="6906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ntl8-1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 rot="5400000">
            <a:off x="3957285" y="3189728"/>
            <a:ext cx="6906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ntl8-1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 rot="5400000">
            <a:off x="5649407" y="3203586"/>
            <a:ext cx="6906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 rot="5400000">
            <a:off x="5947624" y="3203586"/>
            <a:ext cx="6906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 rot="5400000">
            <a:off x="6274804" y="3203586"/>
            <a:ext cx="6906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ntl8-2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 rot="5400000">
            <a:off x="6554639" y="3203586"/>
            <a:ext cx="6906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ntl8-2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 rot="5400000">
            <a:off x="6857639" y="3203586"/>
            <a:ext cx="6906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ntl8-2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文本框 81"/>
          <p:cNvSpPr txBox="1"/>
          <p:nvPr/>
        </p:nvSpPr>
        <p:spPr>
          <a:xfrm rot="5400000">
            <a:off x="7160639" y="3203586"/>
            <a:ext cx="6906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ntl8-2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" y="326589"/>
            <a:ext cx="914400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Supplementary Figure S1: Identification of </a:t>
            </a:r>
            <a:r>
              <a:rPr lang="en-US" altLang="zh-CN" sz="1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ntl8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mutant or </a:t>
            </a:r>
            <a:r>
              <a:rPr lang="en-US" altLang="zh-CN" sz="1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NTL8-HA 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lines.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A,B) Verification of the </a:t>
            </a:r>
            <a:r>
              <a:rPr lang="en-US" altLang="zh-CN" sz="1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ntl8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mutant and its overexpressed lines. The genomic structure of</a:t>
            </a:r>
            <a:r>
              <a:rPr lang="en-US" altLang="zh-CN" sz="1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NTL8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gene and its T-DNA 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insertion (A)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 The location of T-DNA in </a:t>
            </a:r>
            <a:r>
              <a:rPr lang="en-US" altLang="zh-CN" kern="100" dirty="0">
                <a:solidFill>
                  <a:schemeClr val="tx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i="1" kern="100" dirty="0">
                <a:solidFill>
                  <a:schemeClr val="tx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ABI4</a:t>
            </a:r>
            <a:r>
              <a:rPr lang="en-US" altLang="zh-CN" kern="100" dirty="0">
                <a:solidFill>
                  <a:schemeClr val="tx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locus was detected by specific primers pairs (B); 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 expression of </a:t>
            </a:r>
            <a:r>
              <a:rPr lang="en-US" altLang="zh-CN" sz="1800" i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NTL8-HA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in the transgenic line overexpressing </a:t>
            </a:r>
            <a:r>
              <a:rPr lang="en-US" altLang="zh-CN" sz="1800" i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NTL8-HA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was detected by western blotting analysis using anti-HA antibody(C).</a:t>
            </a:r>
            <a:endParaRPr lang="en-US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" y="0"/>
            <a:ext cx="30354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S2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258610" y="2771500"/>
          <a:ext cx="2841808" cy="5968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Image" r:id="rId1" imgW="538480" imgH="109855" progId="Photoshop.Image.8">
                  <p:embed/>
                </p:oleObj>
              </mc:Choice>
              <mc:Fallback>
                <p:oleObj name="Image" r:id="rId1" imgW="538480" imgH="109855" progId="Photoshop.Image.8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58610" y="2771500"/>
                        <a:ext cx="2841808" cy="5968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284725" y="2771499"/>
          <a:ext cx="2844507" cy="5968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Image" r:id="rId3" imgW="526415" imgH="121285" progId="Photoshop.Image.8">
                  <p:embed/>
                </p:oleObj>
              </mc:Choice>
              <mc:Fallback>
                <p:oleObj name="Image" r:id="rId3" imgW="526415" imgH="121285" progId="Photoshop.Image.8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84725" y="2771499"/>
                        <a:ext cx="2844507" cy="5968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-1477963" y="2305050"/>
          <a:ext cx="9882188" cy="3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Image" r:id="rId5" imgW="5715" imgH="5715" progId="Photoshop.Image.8">
                  <p:embed/>
                </p:oleObj>
              </mc:Choice>
              <mc:Fallback>
                <p:oleObj name="Image" r:id="rId5" imgW="5715" imgH="5715" progId="Photoshop.Image.8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-1477963" y="2305050"/>
                        <a:ext cx="9882188" cy="30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540250" y="2441258"/>
          <a:ext cx="2330450" cy="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Image" r:id="rId7" imgW="5715" imgH="5715" progId="Photoshop.Image.8">
                  <p:embed/>
                </p:oleObj>
              </mc:Choice>
              <mc:Fallback>
                <p:oleObj name="Image" r:id="rId7" imgW="5715" imgH="5715" progId="Photoshop.Image.8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40250" y="2441258"/>
                        <a:ext cx="2330450" cy="6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258610" y="2146396"/>
          <a:ext cx="2841808" cy="5968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Image" r:id="rId9" imgW="4421505" imgH="1163320" progId="Photoshop.Image.8">
                  <p:embed/>
                </p:oleObj>
              </mc:Choice>
              <mc:Fallback>
                <p:oleObj name="Image" r:id="rId9" imgW="4421505" imgH="1163320" progId="Photoshop.Image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58610" y="2146396"/>
                        <a:ext cx="2841808" cy="5968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直接连接符 12"/>
          <p:cNvCxnSpPr/>
          <p:nvPr/>
        </p:nvCxnSpPr>
        <p:spPr>
          <a:xfrm>
            <a:off x="1408643" y="2084780"/>
            <a:ext cx="21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861968" y="2084780"/>
            <a:ext cx="21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323913" y="2084780"/>
            <a:ext cx="21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769743" y="2084780"/>
            <a:ext cx="21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269538" y="2084780"/>
            <a:ext cx="21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723613" y="2084780"/>
            <a:ext cx="21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458753" y="2084780"/>
            <a:ext cx="21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912953" y="2084780"/>
            <a:ext cx="21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381643" y="2084780"/>
            <a:ext cx="21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789748" y="2084780"/>
            <a:ext cx="21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251318" y="2084780"/>
            <a:ext cx="21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720008" y="2084780"/>
            <a:ext cx="21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 rot="16200000">
            <a:off x="1667432" y="1636534"/>
            <a:ext cx="643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</a:t>
            </a:r>
            <a:endParaRPr lang="en-US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 rot="16200000">
            <a:off x="1202280" y="1636534"/>
            <a:ext cx="643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ntl8</a:t>
            </a:r>
            <a:endParaRPr lang="en-US" altLang="zh-CN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 rot="16200000">
            <a:off x="2009914" y="1533590"/>
            <a:ext cx="8493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NTL8-HA</a:t>
            </a:r>
            <a:endParaRPr lang="en-US" altLang="zh-CN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 rot="16200000">
            <a:off x="3055821" y="1636534"/>
            <a:ext cx="643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</a:t>
            </a:r>
            <a:endParaRPr lang="en-US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 rot="16200000">
            <a:off x="2537170" y="1636534"/>
            <a:ext cx="643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ntl8</a:t>
            </a:r>
            <a:endParaRPr lang="en-US" altLang="zh-CN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 rot="16200000">
            <a:off x="3399377" y="1533590"/>
            <a:ext cx="8493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NTL8-HA</a:t>
            </a:r>
            <a:endParaRPr lang="en-US" altLang="zh-CN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 rot="16200000">
            <a:off x="4720454" y="1636534"/>
            <a:ext cx="643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</a:t>
            </a:r>
            <a:endParaRPr lang="en-US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 rot="16200000">
            <a:off x="4220368" y="1636534"/>
            <a:ext cx="643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ntl8</a:t>
            </a:r>
            <a:endParaRPr lang="en-US" altLang="zh-CN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 rot="16200000">
            <a:off x="5078543" y="1533590"/>
            <a:ext cx="8493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NTL8-HA</a:t>
            </a:r>
            <a:endParaRPr lang="en-US" altLang="zh-CN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rot="16200000">
            <a:off x="6037602" y="1636534"/>
            <a:ext cx="643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</a:t>
            </a:r>
            <a:endParaRPr lang="en-US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 rot="16200000">
            <a:off x="5567274" y="1636534"/>
            <a:ext cx="643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ntl8</a:t>
            </a:r>
            <a:endParaRPr lang="en-US" altLang="zh-CN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 rot="16200000">
            <a:off x="6404985" y="1533590"/>
            <a:ext cx="8493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NTL8-HA</a:t>
            </a:r>
            <a:endParaRPr lang="en-US" altLang="zh-CN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1457650" y="1281027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2859613" y="1281027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4423203" y="1281027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5897748" y="1281027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1763194" y="995703"/>
            <a:ext cx="54529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ZT4                               ZT8                                 ZT16                         ZT20   </a:t>
            </a:r>
            <a:endParaRPr lang="en-US" altLang="zh-CN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2" name="对象 41"/>
          <p:cNvGraphicFramePr>
            <a:graphicFrameLocks noChangeAspect="1"/>
          </p:cNvGraphicFramePr>
          <p:nvPr/>
        </p:nvGraphicFramePr>
        <p:xfrm>
          <a:off x="4537075" y="2444750"/>
          <a:ext cx="2330450" cy="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Image" r:id="rId11" imgW="5715" imgH="5715" progId="Photoshop.Image.8">
                  <p:embed/>
                </p:oleObj>
              </mc:Choice>
              <mc:Fallback>
                <p:oleObj name="Image" r:id="rId11" imgW="5715" imgH="5715" progId="Photoshop.Image.8">
                  <p:embed/>
                  <p:pic>
                    <p:nvPicPr>
                      <p:cNvPr id="0" name="图片 4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537075" y="2444750"/>
                        <a:ext cx="2330450" cy="6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文本框 43"/>
          <p:cNvSpPr txBox="1"/>
          <p:nvPr/>
        </p:nvSpPr>
        <p:spPr>
          <a:xfrm>
            <a:off x="7105369" y="2300863"/>
            <a:ext cx="8543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anti-CO</a:t>
            </a:r>
            <a:endParaRPr lang="en-US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105369" y="2811569"/>
            <a:ext cx="8543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anti-actin</a:t>
            </a:r>
            <a:endParaRPr lang="en-US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293518" y="3368798"/>
            <a:ext cx="6478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0.19    0.21     0.20       1.82     1.81    1.80            1.12       1.18     1.14    0.91     0.95      0.90    </a:t>
            </a:r>
            <a:endParaRPr lang="en-US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7196115" y="3371546"/>
            <a:ext cx="0" cy="3715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7225206" y="3307768"/>
            <a:ext cx="1094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Ratio</a:t>
            </a:r>
            <a:endParaRPr lang="en-US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anti-CO/actin</a:t>
            </a:r>
            <a:endParaRPr lang="en-US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9" name="对象 48"/>
          <p:cNvGraphicFramePr>
            <a:graphicFrameLocks noChangeAspect="1"/>
          </p:cNvGraphicFramePr>
          <p:nvPr/>
        </p:nvGraphicFramePr>
        <p:xfrm>
          <a:off x="4284725" y="2137737"/>
          <a:ext cx="2820644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Image" r:id="rId13" imgW="1869440" imgH="462915" progId="Photoshop.Image.8">
                  <p:embed/>
                </p:oleObj>
              </mc:Choice>
              <mc:Fallback>
                <p:oleObj name="Image" r:id="rId13" imgW="1869440" imgH="462915" progId="Photoshop.Image.8">
                  <p:embed/>
                  <p:pic>
                    <p:nvPicPr>
                      <p:cNvPr id="0" name="图片 4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284725" y="2137737"/>
                        <a:ext cx="2820644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对象 50"/>
          <p:cNvGraphicFramePr>
            <a:graphicFrameLocks noChangeAspect="1"/>
          </p:cNvGraphicFramePr>
          <p:nvPr/>
        </p:nvGraphicFramePr>
        <p:xfrm>
          <a:off x="2333625" y="3925888"/>
          <a:ext cx="4178300" cy="2620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Prism 8" r:id="rId15" imgW="7254240" imgH="4556760" progId="Prism8.Document">
                  <p:embed/>
                </p:oleObj>
              </mc:Choice>
              <mc:Fallback>
                <p:oleObj name="Prism 8" r:id="rId15" imgW="7254240" imgH="4556760" progId="Prism8.Document">
                  <p:embed/>
                  <p:pic>
                    <p:nvPicPr>
                      <p:cNvPr id="0" name="对象 3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333625" y="3925888"/>
                        <a:ext cx="4178300" cy="2620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文本框 52"/>
          <p:cNvSpPr txBox="1"/>
          <p:nvPr/>
        </p:nvSpPr>
        <p:spPr>
          <a:xfrm>
            <a:off x="779514" y="1111879"/>
            <a:ext cx="3675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005590" y="3799596"/>
            <a:ext cx="3675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24" y="197346"/>
            <a:ext cx="9134475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Supplementary Figure S2: The dynamic change of </a:t>
            </a:r>
            <a:r>
              <a:rPr lang="en-US" altLang="zh-CN" sz="1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abundance of Col, </a:t>
            </a:r>
            <a:r>
              <a:rPr lang="en-US" altLang="zh-CN" sz="1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ntl8-1 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en-US" altLang="zh-CN" sz="1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NTL8-HA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line under SD condition (8-h D/ 16-h L).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(A) The leave samples from wild-type Col, </a:t>
            </a:r>
            <a:r>
              <a:rPr lang="en-US" altLang="zh-CN" sz="1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ntl8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mutant and the transgenic </a:t>
            </a:r>
            <a:r>
              <a:rPr lang="en-US" altLang="zh-CN" sz="1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NTL8-HA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backgrounds were collected at ZT4, ZT12, ZT16 and ZT22 under SD conditions. The total proteins were extracted for CO protein abundance analysis and anti-actin was used as the internal control (upper panel). The ratio of CO to Actin was evaluated by the immunoblot signal for anti-CO and anti-actin, and is listed at the bottom of the figure.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(B) The ratio of CO to Actin in the extracted protein wild-type Col, </a:t>
            </a:r>
            <a:r>
              <a:rPr lang="en-US" altLang="zh-CN" sz="1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ntl8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mutant and the transgenic </a:t>
            </a:r>
            <a:r>
              <a:rPr lang="en-US" altLang="zh-CN" sz="1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NTL8-HA 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lines were evaluated by the immunoblot signal for anti-CO and anti-actin based on three individual western blotting experiments, and the quantification degree were presented. Three biological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replications were performed. Data are presented as mean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standard deviation (SD). Statistical differences were analyzed by st</a:t>
            </a:r>
            <a:r>
              <a:rPr lang="en-US" altLang="zh-CN" kern="100" dirty="0">
                <a:solidFill>
                  <a:schemeClr val="tx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udent t-test analysis, ns indicates that the result is not statistically significant.</a:t>
            </a:r>
            <a:endParaRPr lang="en-US" altLang="zh-CN" kern="100" dirty="0">
              <a:solidFill>
                <a:schemeClr val="tx1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2111</Words>
  <Application>WPS 演示</Application>
  <PresentationFormat>全屏显示(4:3)</PresentationFormat>
  <Paragraphs>96</Paragraphs>
  <Slides>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4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等线</vt:lpstr>
      <vt:lpstr>Symbol</vt:lpstr>
      <vt:lpstr>Calibri</vt:lpstr>
      <vt:lpstr>微软雅黑</vt:lpstr>
      <vt:lpstr>Arial Unicode MS</vt:lpstr>
      <vt:lpstr>等线 Light</vt:lpstr>
      <vt:lpstr>Calibri Light</vt:lpstr>
      <vt:lpstr>Office 主题​​</vt:lpstr>
      <vt:lpstr>Photoshop.Image.8</vt:lpstr>
      <vt:lpstr>Prism8.Document</vt:lpstr>
      <vt:lpstr>Photoshop.Image.8</vt:lpstr>
      <vt:lpstr>Photoshop.Image.8</vt:lpstr>
      <vt:lpstr>Photoshop.Image.8</vt:lpstr>
      <vt:lpstr>Photoshop.Image.8</vt:lpstr>
      <vt:lpstr>Photoshop.Image.8</vt:lpstr>
      <vt:lpstr>Photoshop.Image.8</vt:lpstr>
      <vt:lpstr>Photoshop.Image.8</vt:lpstr>
      <vt:lpstr>Photoshop.Image.8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 Xiangyang</dc:creator>
  <cp:lastModifiedBy>Perl Miller</cp:lastModifiedBy>
  <cp:revision>392</cp:revision>
  <dcterms:created xsi:type="dcterms:W3CDTF">2022-05-30T06:05:00Z</dcterms:created>
  <dcterms:modified xsi:type="dcterms:W3CDTF">2026-03-10T08:02:55Z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E02946644AA44B349617FFF414D78105_12</vt:lpwstr>
  </property>
  <property fmtid="{D5CDD505-2E9C-101B-9397-08002B2CF9AE}" pid="3" name="KSOProductBuildVer">
    <vt:lpwstr>2052-12.1.0.25225</vt:lpwstr>
  </property>
</Properties>
</file>