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08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082" algn="l" defTabSz="45708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167" algn="l" defTabSz="45708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249" algn="l" defTabSz="45708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333" algn="l" defTabSz="45708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5415" algn="l" defTabSz="45708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2497" algn="l" defTabSz="45708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199582" algn="l" defTabSz="45708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6664" algn="l" defTabSz="457082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D7AC3CCA-C797-4891-BE02-D94E43425B78}" styleName="Средний стиль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69CF1AB2-1976-4502-BF36-3FF5EA218861}" styleName="Средний стиль 4 —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8A107856-5554-42FB-B03E-39F5DBC370BA}" styleName="Средний стиль 4 — акцент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0505E3EF-67EA-436B-97B2-0124C06EBD24}" styleName="Средний стиль 4 — акцент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C4B1156A-380E-4F78-BDF5-A606A8083BF9}" styleName="Средний стиль 4 — акцент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  <a:tblStyle styleId="{22838BEF-8BB2-4498-84A7-C5851F593DF1}" styleName="Средний стиль 4 —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16D9F66E-5EB9-4882-86FB-DCBF35E3C3E4}" styleName="Средний стиль 4 —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E8B1032C-EA38-4F05-BA0D-38AFFFC7BED3}" styleName="Светлый стиль 3 — акцент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10A1B5D5-9B99-4C35-A422-299274C87663}" styleName="Средний стиль 1 — акцент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728"/>
  </p:normalViewPr>
  <p:slideViewPr>
    <p:cSldViewPr snapToGrid="0" snapToObjects="1">
      <p:cViewPr varScale="1">
        <p:scale>
          <a:sx n="102" d="100"/>
          <a:sy n="102" d="100"/>
        </p:scale>
        <p:origin x="1824" y="17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31"/>
            <a:ext cx="7772400" cy="147002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0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05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0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10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51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21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1991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62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6"/>
            <a:ext cx="2057400" cy="585152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6"/>
            <a:ext cx="6019800" cy="585152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2" y="4406903"/>
            <a:ext cx="7772400" cy="1362075"/>
          </a:xfrm>
        </p:spPr>
        <p:txBody>
          <a:bodyPr anchor="t"/>
          <a:lstStyle>
            <a:lvl1pPr algn="l">
              <a:defRPr sz="3998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2" y="2906719"/>
            <a:ext cx="7772400" cy="1500188"/>
          </a:xfrm>
        </p:spPr>
        <p:txBody>
          <a:bodyPr anchor="b"/>
          <a:lstStyle>
            <a:lvl1pPr marL="0" indent="0">
              <a:buNone/>
              <a:defRPr sz="2003">
                <a:solidFill>
                  <a:schemeClr val="tx1">
                    <a:tint val="75000"/>
                  </a:schemeClr>
                </a:solidFill>
              </a:defRPr>
            </a:lvl1pPr>
            <a:lvl2pPr marL="457029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051" indent="0">
              <a:buNone/>
              <a:defRPr sz="1598">
                <a:solidFill>
                  <a:schemeClr val="tx1">
                    <a:tint val="75000"/>
                  </a:schemeClr>
                </a:solidFill>
              </a:defRPr>
            </a:lvl3pPr>
            <a:lvl4pPr marL="1371080" indent="0">
              <a:buNone/>
              <a:defRPr sz="1403">
                <a:solidFill>
                  <a:schemeClr val="tx1">
                    <a:tint val="75000"/>
                  </a:schemeClr>
                </a:solidFill>
              </a:defRPr>
            </a:lvl4pPr>
            <a:lvl5pPr marL="1828102" indent="0">
              <a:buNone/>
              <a:defRPr sz="1403">
                <a:solidFill>
                  <a:schemeClr val="tx1">
                    <a:tint val="75000"/>
                  </a:schemeClr>
                </a:solidFill>
              </a:defRPr>
            </a:lvl5pPr>
            <a:lvl6pPr marL="2285131" indent="0">
              <a:buNone/>
              <a:defRPr sz="1403">
                <a:solidFill>
                  <a:schemeClr val="tx1">
                    <a:tint val="75000"/>
                  </a:schemeClr>
                </a:solidFill>
              </a:defRPr>
            </a:lvl6pPr>
            <a:lvl7pPr marL="2742160" indent="0">
              <a:buNone/>
              <a:defRPr sz="1403">
                <a:solidFill>
                  <a:schemeClr val="tx1">
                    <a:tint val="75000"/>
                  </a:schemeClr>
                </a:solidFill>
              </a:defRPr>
            </a:lvl7pPr>
            <a:lvl8pPr marL="3199182" indent="0">
              <a:buNone/>
              <a:defRPr sz="1403">
                <a:solidFill>
                  <a:schemeClr val="tx1">
                    <a:tint val="75000"/>
                  </a:schemeClr>
                </a:solidFill>
              </a:defRPr>
            </a:lvl8pPr>
            <a:lvl9pPr marL="3656211" indent="0">
              <a:buNone/>
              <a:defRPr sz="140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5"/>
          </a:xfrm>
        </p:spPr>
        <p:txBody>
          <a:bodyPr/>
          <a:lstStyle>
            <a:lvl1pPr>
              <a:defRPr sz="2798"/>
            </a:lvl1pPr>
            <a:lvl2pPr>
              <a:defRPr sz="2400"/>
            </a:lvl2pPr>
            <a:lvl3pPr>
              <a:defRPr sz="2003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5"/>
          </a:xfrm>
        </p:spPr>
        <p:txBody>
          <a:bodyPr/>
          <a:lstStyle>
            <a:lvl1pPr>
              <a:defRPr sz="2798"/>
            </a:lvl1pPr>
            <a:lvl2pPr>
              <a:defRPr sz="2400"/>
            </a:lvl2pPr>
            <a:lvl3pPr>
              <a:defRPr sz="2003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5"/>
            <a:ext cx="4040188" cy="63976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029" indent="0">
              <a:buNone/>
              <a:defRPr sz="2003" b="1"/>
            </a:lvl2pPr>
            <a:lvl3pPr marL="914051" indent="0">
              <a:buNone/>
              <a:defRPr sz="1800" b="1"/>
            </a:lvl3pPr>
            <a:lvl4pPr marL="1371080" indent="0">
              <a:buNone/>
              <a:defRPr sz="1598" b="1"/>
            </a:lvl4pPr>
            <a:lvl5pPr marL="1828102" indent="0">
              <a:buNone/>
              <a:defRPr sz="1598" b="1"/>
            </a:lvl5pPr>
            <a:lvl6pPr marL="2285131" indent="0">
              <a:buNone/>
              <a:defRPr sz="1598" b="1"/>
            </a:lvl6pPr>
            <a:lvl7pPr marL="2742160" indent="0">
              <a:buNone/>
              <a:defRPr sz="1598" b="1"/>
            </a:lvl7pPr>
            <a:lvl8pPr marL="3199182" indent="0">
              <a:buNone/>
              <a:defRPr sz="1598" b="1"/>
            </a:lvl8pPr>
            <a:lvl9pPr marL="3656211" indent="0">
              <a:buNone/>
              <a:defRPr sz="159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80"/>
            <a:ext cx="4040188" cy="3951285"/>
          </a:xfrm>
        </p:spPr>
        <p:txBody>
          <a:bodyPr/>
          <a:lstStyle>
            <a:lvl1pPr>
              <a:defRPr sz="2400"/>
            </a:lvl1pPr>
            <a:lvl2pPr>
              <a:defRPr sz="2003"/>
            </a:lvl2pPr>
            <a:lvl3pPr>
              <a:defRPr sz="1800"/>
            </a:lvl3pPr>
            <a:lvl4pPr>
              <a:defRPr sz="1598"/>
            </a:lvl4pPr>
            <a:lvl5pPr>
              <a:defRPr sz="1598"/>
            </a:lvl5pPr>
            <a:lvl6pPr>
              <a:defRPr sz="1598"/>
            </a:lvl6pPr>
            <a:lvl7pPr>
              <a:defRPr sz="1598"/>
            </a:lvl7pPr>
            <a:lvl8pPr>
              <a:defRPr sz="1598"/>
            </a:lvl8pPr>
            <a:lvl9pPr>
              <a:defRPr sz="1598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7" y="1535115"/>
            <a:ext cx="4041775" cy="63976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029" indent="0">
              <a:buNone/>
              <a:defRPr sz="2003" b="1"/>
            </a:lvl2pPr>
            <a:lvl3pPr marL="914051" indent="0">
              <a:buNone/>
              <a:defRPr sz="1800" b="1"/>
            </a:lvl3pPr>
            <a:lvl4pPr marL="1371080" indent="0">
              <a:buNone/>
              <a:defRPr sz="1598" b="1"/>
            </a:lvl4pPr>
            <a:lvl5pPr marL="1828102" indent="0">
              <a:buNone/>
              <a:defRPr sz="1598" b="1"/>
            </a:lvl5pPr>
            <a:lvl6pPr marL="2285131" indent="0">
              <a:buNone/>
              <a:defRPr sz="1598" b="1"/>
            </a:lvl6pPr>
            <a:lvl7pPr marL="2742160" indent="0">
              <a:buNone/>
              <a:defRPr sz="1598" b="1"/>
            </a:lvl7pPr>
            <a:lvl8pPr marL="3199182" indent="0">
              <a:buNone/>
              <a:defRPr sz="1598" b="1"/>
            </a:lvl8pPr>
            <a:lvl9pPr marL="3656211" indent="0">
              <a:buNone/>
              <a:defRPr sz="1598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7" y="2174880"/>
            <a:ext cx="4041775" cy="3951285"/>
          </a:xfrm>
        </p:spPr>
        <p:txBody>
          <a:bodyPr/>
          <a:lstStyle>
            <a:lvl1pPr>
              <a:defRPr sz="2400"/>
            </a:lvl1pPr>
            <a:lvl2pPr>
              <a:defRPr sz="2003"/>
            </a:lvl2pPr>
            <a:lvl3pPr>
              <a:defRPr sz="1800"/>
            </a:lvl3pPr>
            <a:lvl4pPr>
              <a:defRPr sz="1598"/>
            </a:lvl4pPr>
            <a:lvl5pPr>
              <a:defRPr sz="1598"/>
            </a:lvl5pPr>
            <a:lvl6pPr>
              <a:defRPr sz="1598"/>
            </a:lvl6pPr>
            <a:lvl7pPr>
              <a:defRPr sz="1598"/>
            </a:lvl7pPr>
            <a:lvl8pPr>
              <a:defRPr sz="1598"/>
            </a:lvl8pPr>
            <a:lvl9pPr>
              <a:defRPr sz="1598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73053"/>
            <a:ext cx="3008313" cy="1162050"/>
          </a:xfrm>
        </p:spPr>
        <p:txBody>
          <a:bodyPr anchor="b"/>
          <a:lstStyle>
            <a:lvl1pPr algn="l">
              <a:defRPr sz="2003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6"/>
            <a:ext cx="5111750" cy="5853113"/>
          </a:xfrm>
        </p:spPr>
        <p:txBody>
          <a:bodyPr/>
          <a:lstStyle>
            <a:lvl1pPr>
              <a:defRPr sz="3195"/>
            </a:lvl1pPr>
            <a:lvl2pPr>
              <a:defRPr sz="2798"/>
            </a:lvl2pPr>
            <a:lvl3pPr>
              <a:defRPr sz="2400"/>
            </a:lvl3pPr>
            <a:lvl4pPr>
              <a:defRPr sz="2003"/>
            </a:lvl4pPr>
            <a:lvl5pPr>
              <a:defRPr sz="2003"/>
            </a:lvl5pPr>
            <a:lvl6pPr>
              <a:defRPr sz="2003"/>
            </a:lvl6pPr>
            <a:lvl7pPr>
              <a:defRPr sz="2003"/>
            </a:lvl7pPr>
            <a:lvl8pPr>
              <a:defRPr sz="2003"/>
            </a:lvl8pPr>
            <a:lvl9pPr>
              <a:defRPr sz="200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435106"/>
            <a:ext cx="3008313" cy="4691063"/>
          </a:xfrm>
        </p:spPr>
        <p:txBody>
          <a:bodyPr/>
          <a:lstStyle>
            <a:lvl1pPr marL="0" indent="0">
              <a:buNone/>
              <a:defRPr sz="1403"/>
            </a:lvl1pPr>
            <a:lvl2pPr marL="457029" indent="0">
              <a:buNone/>
              <a:defRPr sz="1200"/>
            </a:lvl2pPr>
            <a:lvl3pPr marL="914051" indent="0">
              <a:buNone/>
              <a:defRPr sz="998"/>
            </a:lvl3pPr>
            <a:lvl4pPr marL="1371080" indent="0">
              <a:buNone/>
              <a:defRPr sz="900"/>
            </a:lvl4pPr>
            <a:lvl5pPr marL="1828102" indent="0">
              <a:buNone/>
              <a:defRPr sz="900"/>
            </a:lvl5pPr>
            <a:lvl6pPr marL="2285131" indent="0">
              <a:buNone/>
              <a:defRPr sz="900"/>
            </a:lvl6pPr>
            <a:lvl7pPr marL="2742160" indent="0">
              <a:buNone/>
              <a:defRPr sz="900"/>
            </a:lvl7pPr>
            <a:lvl8pPr marL="3199182" indent="0">
              <a:buNone/>
              <a:defRPr sz="900"/>
            </a:lvl8pPr>
            <a:lvl9pPr marL="3656211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4"/>
            <a:ext cx="5486400" cy="566738"/>
          </a:xfrm>
        </p:spPr>
        <p:txBody>
          <a:bodyPr anchor="b"/>
          <a:lstStyle>
            <a:lvl1pPr algn="l">
              <a:defRPr sz="2003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3"/>
            <a:ext cx="5486400" cy="4114800"/>
          </a:xfrm>
        </p:spPr>
        <p:txBody>
          <a:bodyPr/>
          <a:lstStyle>
            <a:lvl1pPr marL="0" indent="0">
              <a:buNone/>
              <a:defRPr sz="3195"/>
            </a:lvl1pPr>
            <a:lvl2pPr marL="457029" indent="0">
              <a:buNone/>
              <a:defRPr sz="2798"/>
            </a:lvl2pPr>
            <a:lvl3pPr marL="914051" indent="0">
              <a:buNone/>
              <a:defRPr sz="2400"/>
            </a:lvl3pPr>
            <a:lvl4pPr marL="1371080" indent="0">
              <a:buNone/>
              <a:defRPr sz="2003"/>
            </a:lvl4pPr>
            <a:lvl5pPr marL="1828102" indent="0">
              <a:buNone/>
              <a:defRPr sz="2003"/>
            </a:lvl5pPr>
            <a:lvl6pPr marL="2285131" indent="0">
              <a:buNone/>
              <a:defRPr sz="2003"/>
            </a:lvl6pPr>
            <a:lvl7pPr marL="2742160" indent="0">
              <a:buNone/>
              <a:defRPr sz="2003"/>
            </a:lvl7pPr>
            <a:lvl8pPr marL="3199182" indent="0">
              <a:buNone/>
              <a:defRPr sz="2003"/>
            </a:lvl8pPr>
            <a:lvl9pPr marL="3656211" indent="0">
              <a:buNone/>
              <a:defRPr sz="2003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41"/>
            <a:ext cx="5486400" cy="804863"/>
          </a:xfrm>
        </p:spPr>
        <p:txBody>
          <a:bodyPr/>
          <a:lstStyle>
            <a:lvl1pPr marL="0" indent="0">
              <a:buNone/>
              <a:defRPr sz="1403"/>
            </a:lvl1pPr>
            <a:lvl2pPr marL="457029" indent="0">
              <a:buNone/>
              <a:defRPr sz="1200"/>
            </a:lvl2pPr>
            <a:lvl3pPr marL="914051" indent="0">
              <a:buNone/>
              <a:defRPr sz="998"/>
            </a:lvl3pPr>
            <a:lvl4pPr marL="1371080" indent="0">
              <a:buNone/>
              <a:defRPr sz="900"/>
            </a:lvl4pPr>
            <a:lvl5pPr marL="1828102" indent="0">
              <a:buNone/>
              <a:defRPr sz="900"/>
            </a:lvl5pPr>
            <a:lvl6pPr marL="2285131" indent="0">
              <a:buNone/>
              <a:defRPr sz="900"/>
            </a:lvl6pPr>
            <a:lvl7pPr marL="2742160" indent="0">
              <a:buNone/>
              <a:defRPr sz="900"/>
            </a:lvl7pPr>
            <a:lvl8pPr marL="3199182" indent="0">
              <a:buNone/>
              <a:defRPr sz="900"/>
            </a:lvl8pPr>
            <a:lvl9pPr marL="3656211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5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9"/>
            <a:ext cx="2133600" cy="36512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9/5/25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9"/>
            <a:ext cx="2895600" cy="36512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9"/>
            <a:ext cx="2133600" cy="36512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029" rtl="0" eaLnBrk="1" latinLnBrk="0" hangingPunct="1">
        <a:spcBef>
          <a:spcPct val="0"/>
        </a:spcBef>
        <a:buNone/>
        <a:defRPr sz="439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772" indent="-342772" algn="l" defTabSz="457029" rtl="0" eaLnBrk="1" latinLnBrk="0" hangingPunct="1">
        <a:spcBef>
          <a:spcPct val="20000"/>
        </a:spcBef>
        <a:buFont typeface="Arial"/>
        <a:buChar char="•"/>
        <a:defRPr sz="3195" kern="1200">
          <a:solidFill>
            <a:schemeClr val="tx1"/>
          </a:solidFill>
          <a:latin typeface="+mn-lt"/>
          <a:ea typeface="+mn-ea"/>
          <a:cs typeface="+mn-cs"/>
        </a:defRPr>
      </a:lvl1pPr>
      <a:lvl2pPr marL="742665" indent="-285644" algn="l" defTabSz="457029" rtl="0" eaLnBrk="1" latinLnBrk="0" hangingPunct="1">
        <a:spcBef>
          <a:spcPct val="20000"/>
        </a:spcBef>
        <a:buFont typeface="Arial"/>
        <a:buChar char="–"/>
        <a:defRPr sz="2798" kern="1200">
          <a:solidFill>
            <a:schemeClr val="tx1"/>
          </a:solidFill>
          <a:latin typeface="+mn-lt"/>
          <a:ea typeface="+mn-ea"/>
          <a:cs typeface="+mn-cs"/>
        </a:defRPr>
      </a:lvl2pPr>
      <a:lvl3pPr marL="1142566" indent="-228515" algn="l" defTabSz="457029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599595" indent="-228515" algn="l" defTabSz="457029" rtl="0" eaLnBrk="1" latinLnBrk="0" hangingPunct="1">
        <a:spcBef>
          <a:spcPct val="20000"/>
        </a:spcBef>
        <a:buFont typeface="Arial"/>
        <a:buChar char="–"/>
        <a:defRPr sz="2003" kern="1200">
          <a:solidFill>
            <a:schemeClr val="tx1"/>
          </a:solidFill>
          <a:latin typeface="+mn-lt"/>
          <a:ea typeface="+mn-ea"/>
          <a:cs typeface="+mn-cs"/>
        </a:defRPr>
      </a:lvl4pPr>
      <a:lvl5pPr marL="2056616" indent="-228515" algn="l" defTabSz="457029" rtl="0" eaLnBrk="1" latinLnBrk="0" hangingPunct="1">
        <a:spcBef>
          <a:spcPct val="20000"/>
        </a:spcBef>
        <a:buFont typeface="Arial"/>
        <a:buChar char="»"/>
        <a:defRPr sz="2003" kern="1200">
          <a:solidFill>
            <a:schemeClr val="tx1"/>
          </a:solidFill>
          <a:latin typeface="+mn-lt"/>
          <a:ea typeface="+mn-ea"/>
          <a:cs typeface="+mn-cs"/>
        </a:defRPr>
      </a:lvl5pPr>
      <a:lvl6pPr marL="2513645" indent="-228515" algn="l" defTabSz="457029" rtl="0" eaLnBrk="1" latinLnBrk="0" hangingPunct="1">
        <a:spcBef>
          <a:spcPct val="20000"/>
        </a:spcBef>
        <a:buFont typeface="Arial"/>
        <a:buChar char="•"/>
        <a:defRPr sz="2003" kern="1200">
          <a:solidFill>
            <a:schemeClr val="tx1"/>
          </a:solidFill>
          <a:latin typeface="+mn-lt"/>
          <a:ea typeface="+mn-ea"/>
          <a:cs typeface="+mn-cs"/>
        </a:defRPr>
      </a:lvl6pPr>
      <a:lvl7pPr marL="2970674" indent="-228515" algn="l" defTabSz="457029" rtl="0" eaLnBrk="1" latinLnBrk="0" hangingPunct="1">
        <a:spcBef>
          <a:spcPct val="20000"/>
        </a:spcBef>
        <a:buFont typeface="Arial"/>
        <a:buChar char="•"/>
        <a:defRPr sz="2003" kern="1200">
          <a:solidFill>
            <a:schemeClr val="tx1"/>
          </a:solidFill>
          <a:latin typeface="+mn-lt"/>
          <a:ea typeface="+mn-ea"/>
          <a:cs typeface="+mn-cs"/>
        </a:defRPr>
      </a:lvl7pPr>
      <a:lvl8pPr marL="3427696" indent="-228515" algn="l" defTabSz="457029" rtl="0" eaLnBrk="1" latinLnBrk="0" hangingPunct="1">
        <a:spcBef>
          <a:spcPct val="20000"/>
        </a:spcBef>
        <a:buFont typeface="Arial"/>
        <a:buChar char="•"/>
        <a:defRPr sz="2003" kern="1200">
          <a:solidFill>
            <a:schemeClr val="tx1"/>
          </a:solidFill>
          <a:latin typeface="+mn-lt"/>
          <a:ea typeface="+mn-ea"/>
          <a:cs typeface="+mn-cs"/>
        </a:defRPr>
      </a:lvl8pPr>
      <a:lvl9pPr marL="3884726" indent="-228515" algn="l" defTabSz="457029" rtl="0" eaLnBrk="1" latinLnBrk="0" hangingPunct="1">
        <a:spcBef>
          <a:spcPct val="20000"/>
        </a:spcBef>
        <a:buFont typeface="Arial"/>
        <a:buChar char="•"/>
        <a:defRPr sz="200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029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029" algn="l" defTabSz="457029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051" algn="l" defTabSz="457029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080" algn="l" defTabSz="457029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102" algn="l" defTabSz="457029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131" algn="l" defTabSz="457029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160" algn="l" defTabSz="457029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182" algn="l" defTabSz="457029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6211" algn="l" defTabSz="457029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196239" y="182884"/>
            <a:ext cx="6943760" cy="400559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/>
            <a:r>
              <a:rPr sz="2003" b="1" dirty="0"/>
              <a:t>Comparative </a:t>
            </a:r>
            <a:r>
              <a:rPr lang="en-US" sz="2003" b="1" dirty="0"/>
              <a:t>stress reaction </a:t>
            </a:r>
            <a:r>
              <a:rPr sz="2003" b="1" dirty="0"/>
              <a:t>trajectories of LT vs HT rat strains 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77509922"/>
              </p:ext>
            </p:extLst>
          </p:nvPr>
        </p:nvGraphicFramePr>
        <p:xfrm>
          <a:off x="344466" y="182884"/>
          <a:ext cx="8229600" cy="6481330"/>
        </p:xfrm>
        <a:graphic>
          <a:graphicData uri="http://schemas.openxmlformats.org/drawingml/2006/table">
            <a:tbl>
              <a:tblPr firstRow="1" bandRow="1">
                <a:tableStyleId>{10A1B5D5-9B99-4C35-A422-299274C87663}</a:tableStyleId>
              </a:tblPr>
              <a:tblGrid>
                <a:gridCol w="2057400">
                  <a:extLst>
                    <a:ext uri="{9D8B030D-6E8A-4147-A177-3AD203B41FA5}">
                      <a16:colId xmlns:a16="http://schemas.microsoft.com/office/drawing/2014/main" val="2614935522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57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36482">
                <a:tc gridSpan="2">
                  <a:txBody>
                    <a:bodyPr/>
                    <a:lstStyle/>
                    <a:p>
                      <a:pPr algn="ctr"/>
                      <a:r>
                        <a:rPr sz="1500" dirty="0"/>
                        <a:t>Parameter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/>
                        <a:t>LT strain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/>
                        <a:t>HT strain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36482">
                <a:tc rowSpan="4">
                  <a:txBody>
                    <a:bodyPr/>
                    <a:lstStyle/>
                    <a:p>
                      <a:pPr algn="ctr"/>
                      <a:r>
                        <a:rPr lang="en-US" sz="1500" dirty="0"/>
                        <a:t>Pro-inflammatory proteins levels</a:t>
                      </a:r>
                      <a:endParaRPr sz="15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IL-1β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/>
                        <a:t>⬆️ Amygdala (Day 24)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/>
                        <a:t>➖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36482">
                <a:tc vMerge="1">
                  <a:txBody>
                    <a:bodyPr/>
                    <a:lstStyle/>
                    <a:p>
                      <a:endParaRPr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/>
                        <a:t>TNF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/>
                        <a:t>⬆️ Amygdala (Day 24)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/>
                        <a:t>➖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36482">
                <a:tc vMerge="1">
                  <a:txBody>
                    <a:bodyPr/>
                    <a:lstStyle/>
                    <a:p>
                      <a:endParaRPr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IL-6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➖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➖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36482">
                <a:tc vMerge="1">
                  <a:txBody>
                    <a:bodyPr/>
                    <a:lstStyle/>
                    <a:p>
                      <a:endParaRPr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500" dirty="0"/>
                        <a:t>Iba1</a:t>
                      </a:r>
                      <a:endParaRPr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➖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➖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96964144"/>
                  </a:ext>
                </a:extLst>
              </a:tr>
              <a:tr h="525651">
                <a:tc>
                  <a:txBody>
                    <a:bodyPr/>
                    <a:lstStyle/>
                    <a:p>
                      <a:pPr algn="ctr"/>
                      <a:r>
                        <a:rPr lang="en-US" sz="1500" dirty="0"/>
                        <a:t>Anti-inflammatory protein level</a:t>
                      </a:r>
                      <a:endParaRPr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IL-10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⬆️ Amygdala </a:t>
                      </a:r>
                      <a:br>
                        <a:rPr lang="en-US" sz="1500" dirty="0"/>
                      </a:br>
                      <a:r>
                        <a:rPr sz="1500" dirty="0"/>
                        <a:t>(Day 7 &amp; 24)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➖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25651">
                <a:tc rowSpan="3">
                  <a:txBody>
                    <a:bodyPr/>
                    <a:lstStyle/>
                    <a:p>
                      <a:pPr algn="ctr"/>
                      <a:r>
                        <a:rPr lang="en" sz="1500" dirty="0"/>
                        <a:t>GFAP+ cells number</a:t>
                      </a:r>
                      <a:endParaRPr sz="15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PFC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⬇️ Day 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➖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88843">
                <a:tc vMerge="1">
                  <a:txBody>
                    <a:bodyPr/>
                    <a:lstStyle/>
                    <a:p>
                      <a:endParaRPr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Hippocampus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⬇️ Day 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⬇️ Day 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36482">
                <a:tc vMerge="1">
                  <a:txBody>
                    <a:bodyPr/>
                    <a:lstStyle/>
                    <a:p>
                      <a:endParaRPr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Amygdala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/>
                        <a:t>⬇️ Day 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➖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25651">
                <a:tc rowSpan="2">
                  <a:txBody>
                    <a:bodyPr/>
                    <a:lstStyle/>
                    <a:p>
                      <a:pPr algn="ctr"/>
                      <a:r>
                        <a:rPr lang="en" sz="1500" dirty="0"/>
                        <a:t>Gut microbiota composition</a:t>
                      </a:r>
                      <a:endParaRPr sz="15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500" dirty="0"/>
                        <a:t>Stability in </a:t>
                      </a:r>
                      <a:r>
                        <a:rPr sz="1500" dirty="0"/>
                        <a:t>controls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Stable (0–7–24</a:t>
                      </a:r>
                      <a:r>
                        <a:rPr lang="en-US" sz="1500" dirty="0"/>
                        <a:t> days</a:t>
                      </a:r>
                      <a:r>
                        <a:rPr sz="1500" dirty="0"/>
                        <a:t>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Shift Day 7 → stable Day 24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679535">
                <a:tc vMerge="1">
                  <a:txBody>
                    <a:bodyPr/>
                    <a:lstStyle/>
                    <a:p>
                      <a:endParaRPr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500" dirty="0"/>
                        <a:t>Changes </a:t>
                      </a:r>
                      <a:r>
                        <a:rPr sz="1500" dirty="0"/>
                        <a:t>after stress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No changes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029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sz="1500" dirty="0"/>
                        <a:t>Beta diversity shift</a:t>
                      </a:r>
                      <a:r>
                        <a:rPr lang="ru-RU" sz="1500" dirty="0"/>
                        <a:t> </a:t>
                      </a:r>
                      <a:r>
                        <a:rPr lang="en" sz="1500" dirty="0"/>
                        <a:t>(Day 7 &amp; 24)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593290">
                <a:tc rowSpan="3">
                  <a:txBody>
                    <a:bodyPr/>
                    <a:lstStyle/>
                    <a:p>
                      <a:pPr algn="ctr"/>
                      <a:r>
                        <a:rPr lang="en-US" sz="1500" dirty="0"/>
                        <a:t>EPM test </a:t>
                      </a:r>
                      <a:r>
                        <a:rPr lang="en" sz="1500" dirty="0"/>
                        <a:t>behavior</a:t>
                      </a:r>
                      <a:endParaRPr sz="15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n-US" sz="1500" dirty="0" err="1"/>
                        <a:t>Interstrain</a:t>
                      </a:r>
                      <a:r>
                        <a:rPr lang="en-US" sz="1500" dirty="0"/>
                        <a:t> differences in control</a:t>
                      </a:r>
                      <a:endParaRPr sz="15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500" dirty="0"/>
                        <a:t>⬆️ </a:t>
                      </a:r>
                      <a:r>
                        <a:rPr sz="1500" dirty="0"/>
                        <a:t>exploration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457029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sz="1500" dirty="0"/>
                        <a:t>⬆️ avoidance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556629">
                <a:tc vMerge="1">
                  <a:txBody>
                    <a:bodyPr/>
                    <a:lstStyle/>
                    <a:p>
                      <a:endParaRPr sz="15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sz="1500" dirty="0"/>
                        <a:t>Behavior Day 24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⬆️ avoidance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sz="1500" dirty="0"/>
                        <a:t>⬇️ avoidance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421210">
                <a:tc vMerge="1">
                  <a:txBody>
                    <a:bodyPr/>
                    <a:lstStyle/>
                    <a:p>
                      <a:pPr algn="ctr"/>
                      <a:endParaRPr sz="1500" dirty="0"/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endParaRPr sz="1500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" sz="1600" dirty="0"/>
                        <a:t>(strain × condition interaction, p = 0.0079)</a:t>
                      </a:r>
                      <a:endParaRPr sz="1500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sz="15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26318946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135</Words>
  <Application>Microsoft Macintosh PowerPoint</Application>
  <PresentationFormat>Экран (4:3)</PresentationFormat>
  <Paragraphs>46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Презентация PowerPoint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shalaginova</cp:lastModifiedBy>
  <cp:revision>2</cp:revision>
  <dcterms:created xsi:type="dcterms:W3CDTF">2013-01-27T09:14:16Z</dcterms:created>
  <dcterms:modified xsi:type="dcterms:W3CDTF">2025-09-05T10:12:23Z</dcterms:modified>
  <cp:category/>
</cp:coreProperties>
</file>

<file path=docProps/thumbnail.jpeg>
</file>