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8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67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49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33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15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497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582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664" algn="l" defTabSz="4570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8"/>
  </p:normalViewPr>
  <p:slideViewPr>
    <p:cSldViewPr snapToGrid="0" snapToObjects="1">
      <p:cViewPr varScale="1">
        <p:scale>
          <a:sx n="102" d="100"/>
          <a:sy n="102" d="100"/>
        </p:scale>
        <p:origin x="182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4406903"/>
            <a:ext cx="7772400" cy="1362075"/>
          </a:xfrm>
        </p:spPr>
        <p:txBody>
          <a:bodyPr anchor="t"/>
          <a:lstStyle>
            <a:lvl1pPr algn="l">
              <a:defRPr sz="399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2906719"/>
            <a:ext cx="7772400" cy="1500188"/>
          </a:xfrm>
        </p:spPr>
        <p:txBody>
          <a:bodyPr anchor="b"/>
          <a:lstStyle>
            <a:lvl1pPr marL="0" indent="0">
              <a:buNone/>
              <a:defRPr sz="2003">
                <a:solidFill>
                  <a:schemeClr val="tx1">
                    <a:tint val="75000"/>
                  </a:schemeClr>
                </a:solidFill>
              </a:defRPr>
            </a:lvl1pPr>
            <a:lvl2pPr marL="4570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51" indent="0">
              <a:buNone/>
              <a:defRPr sz="1598">
                <a:solidFill>
                  <a:schemeClr val="tx1">
                    <a:tint val="75000"/>
                  </a:schemeClr>
                </a:solidFill>
              </a:defRPr>
            </a:lvl3pPr>
            <a:lvl4pPr marL="137108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82810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28513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742160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319918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65621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5"/>
          </a:xfrm>
        </p:spPr>
        <p:txBody>
          <a:bodyPr/>
          <a:lstStyle>
            <a:lvl1pPr>
              <a:defRPr sz="2798"/>
            </a:lvl1pPr>
            <a:lvl2pPr>
              <a:defRPr sz="2400"/>
            </a:lvl2pPr>
            <a:lvl3pPr>
              <a:defRPr sz="2003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5"/>
          </a:xfrm>
        </p:spPr>
        <p:txBody>
          <a:bodyPr/>
          <a:lstStyle>
            <a:lvl1pPr>
              <a:defRPr sz="2798"/>
            </a:lvl1pPr>
            <a:lvl2pPr>
              <a:defRPr sz="2400"/>
            </a:lvl2pPr>
            <a:lvl3pPr>
              <a:defRPr sz="2003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9" indent="0">
              <a:buNone/>
              <a:defRPr sz="2003" b="1"/>
            </a:lvl2pPr>
            <a:lvl3pPr marL="914051" indent="0">
              <a:buNone/>
              <a:defRPr sz="1800" b="1"/>
            </a:lvl3pPr>
            <a:lvl4pPr marL="1371080" indent="0">
              <a:buNone/>
              <a:defRPr sz="1598" b="1"/>
            </a:lvl4pPr>
            <a:lvl5pPr marL="1828102" indent="0">
              <a:buNone/>
              <a:defRPr sz="1598" b="1"/>
            </a:lvl5pPr>
            <a:lvl6pPr marL="2285131" indent="0">
              <a:buNone/>
              <a:defRPr sz="1598" b="1"/>
            </a:lvl6pPr>
            <a:lvl7pPr marL="2742160" indent="0">
              <a:buNone/>
              <a:defRPr sz="1598" b="1"/>
            </a:lvl7pPr>
            <a:lvl8pPr marL="3199182" indent="0">
              <a:buNone/>
              <a:defRPr sz="1598" b="1"/>
            </a:lvl8pPr>
            <a:lvl9pPr marL="3656211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80"/>
            <a:ext cx="4040188" cy="3951285"/>
          </a:xfrm>
        </p:spPr>
        <p:txBody>
          <a:bodyPr/>
          <a:lstStyle>
            <a:lvl1pPr>
              <a:defRPr sz="2400"/>
            </a:lvl1pPr>
            <a:lvl2pPr>
              <a:defRPr sz="2003"/>
            </a:lvl2pPr>
            <a:lvl3pPr>
              <a:defRPr sz="1800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5"/>
            <a:ext cx="4041775" cy="6397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9" indent="0">
              <a:buNone/>
              <a:defRPr sz="2003" b="1"/>
            </a:lvl2pPr>
            <a:lvl3pPr marL="914051" indent="0">
              <a:buNone/>
              <a:defRPr sz="1800" b="1"/>
            </a:lvl3pPr>
            <a:lvl4pPr marL="1371080" indent="0">
              <a:buNone/>
              <a:defRPr sz="1598" b="1"/>
            </a:lvl4pPr>
            <a:lvl5pPr marL="1828102" indent="0">
              <a:buNone/>
              <a:defRPr sz="1598" b="1"/>
            </a:lvl5pPr>
            <a:lvl6pPr marL="2285131" indent="0">
              <a:buNone/>
              <a:defRPr sz="1598" b="1"/>
            </a:lvl6pPr>
            <a:lvl7pPr marL="2742160" indent="0">
              <a:buNone/>
              <a:defRPr sz="1598" b="1"/>
            </a:lvl7pPr>
            <a:lvl8pPr marL="3199182" indent="0">
              <a:buNone/>
              <a:defRPr sz="1598" b="1"/>
            </a:lvl8pPr>
            <a:lvl9pPr marL="3656211" indent="0">
              <a:buNone/>
              <a:defRPr sz="159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80"/>
            <a:ext cx="4041775" cy="3951285"/>
          </a:xfrm>
        </p:spPr>
        <p:txBody>
          <a:bodyPr/>
          <a:lstStyle>
            <a:lvl1pPr>
              <a:defRPr sz="2400"/>
            </a:lvl1pPr>
            <a:lvl2pPr>
              <a:defRPr sz="2003"/>
            </a:lvl2pPr>
            <a:lvl3pPr>
              <a:defRPr sz="1800"/>
            </a:lvl3pPr>
            <a:lvl4pPr>
              <a:defRPr sz="1598"/>
            </a:lvl4pPr>
            <a:lvl5pPr>
              <a:defRPr sz="1598"/>
            </a:lvl5pPr>
            <a:lvl6pPr>
              <a:defRPr sz="1598"/>
            </a:lvl6pPr>
            <a:lvl7pPr>
              <a:defRPr sz="1598"/>
            </a:lvl7pPr>
            <a:lvl8pPr>
              <a:defRPr sz="1598"/>
            </a:lvl8pPr>
            <a:lvl9pPr>
              <a:defRPr sz="159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3"/>
            <a:ext cx="3008313" cy="1162050"/>
          </a:xfrm>
        </p:spPr>
        <p:txBody>
          <a:bodyPr anchor="b"/>
          <a:lstStyle>
            <a:lvl1pPr algn="l">
              <a:defRPr sz="200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195"/>
            </a:lvl1pPr>
            <a:lvl2pPr>
              <a:defRPr sz="2798"/>
            </a:lvl2pPr>
            <a:lvl3pPr>
              <a:defRPr sz="2400"/>
            </a:lvl3pPr>
            <a:lvl4pPr>
              <a:defRPr sz="2003"/>
            </a:lvl4pPr>
            <a:lvl5pPr>
              <a:defRPr sz="2003"/>
            </a:lvl5pPr>
            <a:lvl6pPr>
              <a:defRPr sz="2003"/>
            </a:lvl6pPr>
            <a:lvl7pPr>
              <a:defRPr sz="2003"/>
            </a:lvl7pPr>
            <a:lvl8pPr>
              <a:defRPr sz="2003"/>
            </a:lvl8pPr>
            <a:lvl9pPr>
              <a:defRPr sz="200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6"/>
            <a:ext cx="3008313" cy="4691063"/>
          </a:xfrm>
        </p:spPr>
        <p:txBody>
          <a:bodyPr/>
          <a:lstStyle>
            <a:lvl1pPr marL="0" indent="0">
              <a:buNone/>
              <a:defRPr sz="1403"/>
            </a:lvl1pPr>
            <a:lvl2pPr marL="457029" indent="0">
              <a:buNone/>
              <a:defRPr sz="1200"/>
            </a:lvl2pPr>
            <a:lvl3pPr marL="914051" indent="0">
              <a:buNone/>
              <a:defRPr sz="998"/>
            </a:lvl3pPr>
            <a:lvl4pPr marL="1371080" indent="0">
              <a:buNone/>
              <a:defRPr sz="900"/>
            </a:lvl4pPr>
            <a:lvl5pPr marL="1828102" indent="0">
              <a:buNone/>
              <a:defRPr sz="900"/>
            </a:lvl5pPr>
            <a:lvl6pPr marL="2285131" indent="0">
              <a:buNone/>
              <a:defRPr sz="900"/>
            </a:lvl6pPr>
            <a:lvl7pPr marL="2742160" indent="0">
              <a:buNone/>
              <a:defRPr sz="900"/>
            </a:lvl7pPr>
            <a:lvl8pPr marL="3199182" indent="0">
              <a:buNone/>
              <a:defRPr sz="900"/>
            </a:lvl8pPr>
            <a:lvl9pPr marL="365621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4"/>
            <a:ext cx="5486400" cy="566738"/>
          </a:xfrm>
        </p:spPr>
        <p:txBody>
          <a:bodyPr anchor="b"/>
          <a:lstStyle>
            <a:lvl1pPr algn="l">
              <a:defRPr sz="200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3"/>
            <a:ext cx="5486400" cy="4114800"/>
          </a:xfrm>
        </p:spPr>
        <p:txBody>
          <a:bodyPr/>
          <a:lstStyle>
            <a:lvl1pPr marL="0" indent="0">
              <a:buNone/>
              <a:defRPr sz="3195"/>
            </a:lvl1pPr>
            <a:lvl2pPr marL="457029" indent="0">
              <a:buNone/>
              <a:defRPr sz="2798"/>
            </a:lvl2pPr>
            <a:lvl3pPr marL="914051" indent="0">
              <a:buNone/>
              <a:defRPr sz="2400"/>
            </a:lvl3pPr>
            <a:lvl4pPr marL="1371080" indent="0">
              <a:buNone/>
              <a:defRPr sz="2003"/>
            </a:lvl4pPr>
            <a:lvl5pPr marL="1828102" indent="0">
              <a:buNone/>
              <a:defRPr sz="2003"/>
            </a:lvl5pPr>
            <a:lvl6pPr marL="2285131" indent="0">
              <a:buNone/>
              <a:defRPr sz="2003"/>
            </a:lvl6pPr>
            <a:lvl7pPr marL="2742160" indent="0">
              <a:buNone/>
              <a:defRPr sz="2003"/>
            </a:lvl7pPr>
            <a:lvl8pPr marL="3199182" indent="0">
              <a:buNone/>
              <a:defRPr sz="2003"/>
            </a:lvl8pPr>
            <a:lvl9pPr marL="3656211" indent="0">
              <a:buNone/>
              <a:defRPr sz="200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1"/>
            <a:ext cx="5486400" cy="804863"/>
          </a:xfrm>
        </p:spPr>
        <p:txBody>
          <a:bodyPr/>
          <a:lstStyle>
            <a:lvl1pPr marL="0" indent="0">
              <a:buNone/>
              <a:defRPr sz="1403"/>
            </a:lvl1pPr>
            <a:lvl2pPr marL="457029" indent="0">
              <a:buNone/>
              <a:defRPr sz="1200"/>
            </a:lvl2pPr>
            <a:lvl3pPr marL="914051" indent="0">
              <a:buNone/>
              <a:defRPr sz="998"/>
            </a:lvl3pPr>
            <a:lvl4pPr marL="1371080" indent="0">
              <a:buNone/>
              <a:defRPr sz="900"/>
            </a:lvl4pPr>
            <a:lvl5pPr marL="1828102" indent="0">
              <a:buNone/>
              <a:defRPr sz="900"/>
            </a:lvl5pPr>
            <a:lvl6pPr marL="2285131" indent="0">
              <a:buNone/>
              <a:defRPr sz="900"/>
            </a:lvl6pPr>
            <a:lvl7pPr marL="2742160" indent="0">
              <a:buNone/>
              <a:defRPr sz="900"/>
            </a:lvl7pPr>
            <a:lvl8pPr marL="3199182" indent="0">
              <a:buNone/>
              <a:defRPr sz="900"/>
            </a:lvl8pPr>
            <a:lvl9pPr marL="3656211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9/5/25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51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029" rtl="0" eaLnBrk="1" latinLnBrk="0" hangingPunct="1"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72" indent="-342772" algn="l" defTabSz="457029" rtl="0" eaLnBrk="1" latinLnBrk="0" hangingPunct="1">
        <a:spcBef>
          <a:spcPct val="20000"/>
        </a:spcBef>
        <a:buFont typeface="Arial"/>
        <a:buChar char="•"/>
        <a:defRPr sz="3195" kern="1200">
          <a:solidFill>
            <a:schemeClr val="tx1"/>
          </a:solidFill>
          <a:latin typeface="+mn-lt"/>
          <a:ea typeface="+mn-ea"/>
          <a:cs typeface="+mn-cs"/>
        </a:defRPr>
      </a:lvl1pPr>
      <a:lvl2pPr marL="742665" indent="-285644" algn="l" defTabSz="457029" rtl="0" eaLnBrk="1" latinLnBrk="0" hangingPunct="1">
        <a:spcBef>
          <a:spcPct val="20000"/>
        </a:spcBef>
        <a:buFont typeface="Arial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566" indent="-228515" algn="l" defTabSz="45702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95" indent="-228515" algn="l" defTabSz="457029" rtl="0" eaLnBrk="1" latinLnBrk="0" hangingPunct="1">
        <a:spcBef>
          <a:spcPct val="20000"/>
        </a:spcBef>
        <a:buFont typeface="Arial"/>
        <a:buChar char="–"/>
        <a:defRPr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56616" indent="-228515" algn="l" defTabSz="457029" rtl="0" eaLnBrk="1" latinLnBrk="0" hangingPunct="1">
        <a:spcBef>
          <a:spcPct val="20000"/>
        </a:spcBef>
        <a:buFont typeface="Arial"/>
        <a:buChar char="»"/>
        <a:defRPr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13645" indent="-228515" algn="l" defTabSz="457029" rtl="0" eaLnBrk="1" latinLnBrk="0" hangingPunct="1">
        <a:spcBef>
          <a:spcPct val="20000"/>
        </a:spcBef>
        <a:buFont typeface="Arial"/>
        <a:buChar char="•"/>
        <a:defRPr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2970674" indent="-228515" algn="l" defTabSz="457029" rtl="0" eaLnBrk="1" latinLnBrk="0" hangingPunct="1">
        <a:spcBef>
          <a:spcPct val="20000"/>
        </a:spcBef>
        <a:buFont typeface="Arial"/>
        <a:buChar char="•"/>
        <a:defRPr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427696" indent="-228515" algn="l" defTabSz="457029" rtl="0" eaLnBrk="1" latinLnBrk="0" hangingPunct="1">
        <a:spcBef>
          <a:spcPct val="20000"/>
        </a:spcBef>
        <a:buFont typeface="Arial"/>
        <a:buChar char="•"/>
        <a:defRPr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3884726" indent="-228515" algn="l" defTabSz="457029" rtl="0" eaLnBrk="1" latinLnBrk="0" hangingPunct="1">
        <a:spcBef>
          <a:spcPct val="20000"/>
        </a:spcBef>
        <a:buFont typeface="Arial"/>
        <a:buChar char="•"/>
        <a:defRPr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9" algn="l" defTabSz="4570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1" algn="l" defTabSz="4570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80" algn="l" defTabSz="4570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02" algn="l" defTabSz="4570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31" algn="l" defTabSz="4570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60" algn="l" defTabSz="4570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82" algn="l" defTabSz="4570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11" algn="l" defTabSz="4570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6239" y="182884"/>
            <a:ext cx="6943760" cy="40055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2003" b="1" dirty="0"/>
              <a:t>Comparative </a:t>
            </a:r>
            <a:r>
              <a:rPr lang="en-US" sz="2003" b="1" dirty="0"/>
              <a:t>stress reaction </a:t>
            </a:r>
            <a:r>
              <a:rPr sz="2003" b="1" dirty="0"/>
              <a:t>trajectories of LT vs HT rat strains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509922"/>
              </p:ext>
            </p:extLst>
          </p:nvPr>
        </p:nvGraphicFramePr>
        <p:xfrm>
          <a:off x="344466" y="182884"/>
          <a:ext cx="8229600" cy="648133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61493552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6482">
                <a:tc gridSpan="2">
                  <a:txBody>
                    <a:bodyPr/>
                    <a:lstStyle/>
                    <a:p>
                      <a:pPr algn="ctr"/>
                      <a:r>
                        <a:rPr sz="1500" dirty="0"/>
                        <a:t>Parameter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/>
                        <a:t>LT strain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/>
                        <a:t>HT strain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482">
                <a:tc rowSpan="4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Pro-inflammatory proteins levels</a:t>
                      </a:r>
                      <a:endParaRPr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IL-1β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/>
                        <a:t>⬆️ Amygdala (Day 24)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/>
                        <a:t>➖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482">
                <a:tc vMerge="1">
                  <a:txBody>
                    <a:bodyPr/>
                    <a:lstStyle/>
                    <a:p>
                      <a:endParaRPr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/>
                        <a:t>TNF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/>
                        <a:t>⬆️ Amygdala (Day 24)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/>
                        <a:t>➖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482">
                <a:tc vMerge="1">
                  <a:txBody>
                    <a:bodyPr/>
                    <a:lstStyle/>
                    <a:p>
                      <a:endParaRPr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IL-6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➖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482">
                <a:tc vMerge="1">
                  <a:txBody>
                    <a:bodyPr/>
                    <a:lstStyle/>
                    <a:p>
                      <a:endParaRPr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Iba1</a:t>
                      </a:r>
                      <a:endParaRPr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➖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964144"/>
                  </a:ext>
                </a:extLst>
              </a:tr>
              <a:tr h="5256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Anti-inflammatory protein level</a:t>
                      </a:r>
                      <a:endParaRPr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IL-10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⬆️ Amygdala </a:t>
                      </a:r>
                      <a:br>
                        <a:rPr lang="en-US" sz="1500" dirty="0"/>
                      </a:br>
                      <a:r>
                        <a:rPr sz="1500" dirty="0"/>
                        <a:t>(Day 7 &amp; 24)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➖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651">
                <a:tc rowSpan="3">
                  <a:txBody>
                    <a:bodyPr/>
                    <a:lstStyle/>
                    <a:p>
                      <a:pPr algn="ctr"/>
                      <a:r>
                        <a:rPr lang="en" sz="1500" dirty="0"/>
                        <a:t>GFAP+ cells number</a:t>
                      </a:r>
                      <a:endParaRPr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PFC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⬇️ Day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➖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8843">
                <a:tc vMerge="1">
                  <a:txBody>
                    <a:bodyPr/>
                    <a:lstStyle/>
                    <a:p>
                      <a:endParaRPr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Hippocampus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⬇️ Day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⬇️ Day 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6482">
                <a:tc vMerge="1">
                  <a:txBody>
                    <a:bodyPr/>
                    <a:lstStyle/>
                    <a:p>
                      <a:endParaRPr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Amygdala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/>
                        <a:t>⬇️ Day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➖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5651">
                <a:tc rowSpan="2">
                  <a:txBody>
                    <a:bodyPr/>
                    <a:lstStyle/>
                    <a:p>
                      <a:pPr algn="ctr"/>
                      <a:r>
                        <a:rPr lang="en" sz="1500" dirty="0"/>
                        <a:t>Gut microbiota composition</a:t>
                      </a:r>
                      <a:endParaRPr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Stability in </a:t>
                      </a:r>
                      <a:r>
                        <a:rPr sz="1500" dirty="0"/>
                        <a:t>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Stable (0–7–24</a:t>
                      </a:r>
                      <a:r>
                        <a:rPr lang="en-US" sz="1500" dirty="0"/>
                        <a:t> days</a:t>
                      </a:r>
                      <a:r>
                        <a:rPr sz="15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Shift Day 7 → stable Day 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79535">
                <a:tc vMerge="1">
                  <a:txBody>
                    <a:bodyPr/>
                    <a:lstStyle/>
                    <a:p>
                      <a:endParaRPr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Changes </a:t>
                      </a:r>
                      <a:r>
                        <a:rPr sz="1500" dirty="0"/>
                        <a:t>after stress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No changes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0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500" dirty="0"/>
                        <a:t>Beta diversity shift</a:t>
                      </a:r>
                      <a:r>
                        <a:rPr lang="ru-RU" sz="1500" dirty="0"/>
                        <a:t> </a:t>
                      </a:r>
                      <a:r>
                        <a:rPr lang="en" sz="1500" dirty="0"/>
                        <a:t>(Day 7 &amp; 24)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93290">
                <a:tc rowSpan="3"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EPM test </a:t>
                      </a:r>
                      <a:r>
                        <a:rPr lang="en" sz="1500" dirty="0"/>
                        <a:t>behavior</a:t>
                      </a:r>
                      <a:endParaRPr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500" dirty="0" err="1"/>
                        <a:t>Interstrain</a:t>
                      </a:r>
                      <a:r>
                        <a:rPr lang="en-US" sz="1500" dirty="0"/>
                        <a:t> differences in control</a:t>
                      </a:r>
                      <a:endParaRPr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/>
                        <a:t>⬆️ </a:t>
                      </a:r>
                      <a:r>
                        <a:rPr sz="1500" dirty="0"/>
                        <a:t>exploration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0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500" dirty="0"/>
                        <a:t>⬆️ avoidance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56629">
                <a:tc vMerge="1">
                  <a:txBody>
                    <a:bodyPr/>
                    <a:lstStyle/>
                    <a:p>
                      <a:endParaRPr sz="15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sz="1500" dirty="0"/>
                        <a:t>Behavior Day 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⬆️ avoidance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500" dirty="0"/>
                        <a:t>⬇️ avoidance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21210">
                <a:tc vMerge="1">
                  <a:txBody>
                    <a:bodyPr/>
                    <a:lstStyle/>
                    <a:p>
                      <a:pPr algn="ctr"/>
                      <a:endParaRPr sz="15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sz="15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" sz="1600" dirty="0"/>
                        <a:t>(strain × condition interaction, p = 0.0079)</a:t>
                      </a:r>
                      <a:endParaRPr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31894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135</Words>
  <Application>Microsoft Macintosh PowerPoint</Application>
  <PresentationFormat>Экран (4:3)</PresentationFormat>
  <Paragraphs>46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shalaginova</cp:lastModifiedBy>
  <cp:revision>2</cp:revision>
  <dcterms:created xsi:type="dcterms:W3CDTF">2013-01-27T09:14:16Z</dcterms:created>
  <dcterms:modified xsi:type="dcterms:W3CDTF">2025-09-05T10:12:23Z</dcterms:modified>
  <cp:category/>
</cp:coreProperties>
</file>