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8" r:id="rId2"/>
  </p:sldMasterIdLst>
  <p:sldIdLst>
    <p:sldId id="295" r:id="rId3"/>
    <p:sldId id="355" r:id="rId4"/>
    <p:sldId id="354" r:id="rId5"/>
    <p:sldId id="346" r:id="rId6"/>
    <p:sldId id="296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58" autoAdjust="0"/>
    <p:restoredTop sz="94660"/>
  </p:normalViewPr>
  <p:slideViewPr>
    <p:cSldViewPr snapToGrid="0">
      <p:cViewPr>
        <p:scale>
          <a:sx n="110" d="100"/>
          <a:sy n="110" d="100"/>
        </p:scale>
        <p:origin x="-51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사진 - 수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eg"/>
          <p:cNvSpPr>
            <a:spLocks noGrp="1"/>
          </p:cNvSpPr>
          <p:nvPr>
            <p:ph type="pic" idx="21"/>
          </p:nvPr>
        </p:nvSpPr>
        <p:spPr>
          <a:xfrm>
            <a:off x="1524000" y="263426"/>
            <a:ext cx="9144000" cy="4572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제목 텍스트"/>
          <p:cNvSpPr txBox="1">
            <a:spLocks noGrp="1"/>
          </p:cNvSpPr>
          <p:nvPr>
            <p:ph type="title"/>
          </p:nvPr>
        </p:nvSpPr>
        <p:spPr>
          <a:xfrm>
            <a:off x="1190625" y="4723805"/>
            <a:ext cx="9810750" cy="1000125"/>
          </a:xfrm>
          <a:prstGeom prst="rect">
            <a:avLst/>
          </a:prstGeom>
        </p:spPr>
        <p:txBody>
          <a:bodyPr anchor="b"/>
          <a:lstStyle/>
          <a:p>
            <a:r>
              <a:t>제목 텍스트</a:t>
            </a:r>
          </a:p>
        </p:txBody>
      </p:sp>
      <p:sp>
        <p:nvSpPr>
          <p:cNvPr id="22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1190625" y="5732859"/>
            <a:ext cx="9810750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1"/>
            </a:lvl1pPr>
            <a:lvl2pPr marL="0" indent="0" algn="ctr">
              <a:spcBef>
                <a:spcPts val="0"/>
              </a:spcBef>
              <a:buSzTx/>
              <a:buNone/>
              <a:defRPr sz="2601"/>
            </a:lvl2pPr>
            <a:lvl3pPr marL="0" indent="0" algn="ctr">
              <a:spcBef>
                <a:spcPts val="0"/>
              </a:spcBef>
              <a:buSzTx/>
              <a:buNone/>
              <a:defRPr sz="2601"/>
            </a:lvl3pPr>
            <a:lvl4pPr marL="0" indent="0" algn="ctr">
              <a:spcBef>
                <a:spcPts val="0"/>
              </a:spcBef>
              <a:buSzTx/>
              <a:buNone/>
              <a:defRPr sz="2601"/>
            </a:lvl4pPr>
            <a:lvl5pPr marL="0" indent="0" algn="ctr">
              <a:spcBef>
                <a:spcPts val="0"/>
              </a:spcBef>
              <a:buSzTx/>
              <a:buNone/>
              <a:defRPr sz="2601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23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78356143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빈 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6652979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사진 - 수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eg"/>
          <p:cNvSpPr>
            <a:spLocks noGrp="1"/>
          </p:cNvSpPr>
          <p:nvPr>
            <p:ph type="pic" idx="21"/>
          </p:nvPr>
        </p:nvSpPr>
        <p:spPr>
          <a:xfrm>
            <a:off x="5976937" y="446484"/>
            <a:ext cx="7703344" cy="577750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제목 텍스트"/>
          <p:cNvSpPr txBox="1">
            <a:spLocks noGrp="1"/>
          </p:cNvSpPr>
          <p:nvPr>
            <p:ph type="title"/>
          </p:nvPr>
        </p:nvSpPr>
        <p:spPr>
          <a:xfrm>
            <a:off x="892969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t>제목 텍스트</a:t>
            </a:r>
          </a:p>
        </p:txBody>
      </p:sp>
      <p:sp>
        <p:nvSpPr>
          <p:cNvPr id="40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892969" y="3321844"/>
            <a:ext cx="5000625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1"/>
            </a:lvl1pPr>
            <a:lvl2pPr marL="0" indent="0" algn="ctr">
              <a:spcBef>
                <a:spcPts val="0"/>
              </a:spcBef>
              <a:buSzTx/>
              <a:buNone/>
              <a:defRPr sz="2601"/>
            </a:lvl2pPr>
            <a:lvl3pPr marL="0" indent="0" algn="ctr">
              <a:spcBef>
                <a:spcPts val="0"/>
              </a:spcBef>
              <a:buSzTx/>
              <a:buNone/>
              <a:defRPr sz="2601"/>
            </a:lvl3pPr>
            <a:lvl4pPr marL="0" indent="0" algn="ctr">
              <a:spcBef>
                <a:spcPts val="0"/>
              </a:spcBef>
              <a:buSzTx/>
              <a:buNone/>
              <a:defRPr sz="2601"/>
            </a:lvl4pPr>
            <a:lvl5pPr marL="0" indent="0" algn="ctr">
              <a:spcBef>
                <a:spcPts val="0"/>
              </a:spcBef>
              <a:buSzTx/>
              <a:buNone/>
              <a:defRPr sz="2601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1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428554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- 상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49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638877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구분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57" name="본문 첫 번째 줄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58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32349229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, 구분점 및 사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eg"/>
          <p:cNvSpPr>
            <a:spLocks noGrp="1"/>
          </p:cNvSpPr>
          <p:nvPr>
            <p:ph type="pic" idx="21"/>
          </p:nvPr>
        </p:nvSpPr>
        <p:spPr>
          <a:xfrm>
            <a:off x="3571875" y="1821656"/>
            <a:ext cx="8840391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67" name="본문 첫 번째 줄…"/>
          <p:cNvSpPr txBox="1">
            <a:spLocks noGrp="1"/>
          </p:cNvSpPr>
          <p:nvPr>
            <p:ph type="body" sz="half" idx="1"/>
          </p:nvPr>
        </p:nvSpPr>
        <p:spPr>
          <a:xfrm>
            <a:off x="892969" y="1821656"/>
            <a:ext cx="5000625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defRPr sz="1969"/>
            </a:lvl1pPr>
            <a:lvl2pPr marL="482186" indent="-241093">
              <a:spcBef>
                <a:spcPts val="2250"/>
              </a:spcBef>
              <a:defRPr sz="1969"/>
            </a:lvl2pPr>
            <a:lvl3pPr marL="723279" indent="-241093">
              <a:spcBef>
                <a:spcPts val="2250"/>
              </a:spcBef>
              <a:defRPr sz="1969"/>
            </a:lvl3pPr>
            <a:lvl4pPr marL="964372" indent="-241093">
              <a:spcBef>
                <a:spcPts val="2250"/>
              </a:spcBef>
              <a:defRPr sz="1969"/>
            </a:lvl4pPr>
            <a:lvl5pPr marL="1205465" indent="-241093">
              <a:spcBef>
                <a:spcPts val="2250"/>
              </a:spcBef>
              <a:defRPr sz="1969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68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5945520" y="6536531"/>
            <a:ext cx="270908" cy="275717"/>
          </a:xfrm>
          <a:prstGeom prst="rect">
            <a:avLst/>
          </a:prstGeom>
        </p:spPr>
        <p:txBody>
          <a:bodyPr/>
          <a:lstStyle>
            <a:lvl1pPr>
              <a:defRPr>
                <a:latin typeface="Apple SD 산돌고딕 Neo 옅은체"/>
                <a:ea typeface="Apple SD 산돌고딕 Neo 옅은체"/>
                <a:cs typeface="Apple SD 산돌고딕 Neo 옅은체"/>
                <a:sym typeface="Apple SD 산돌고딕 Neo 옅은체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443086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구분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본문 첫 번째 줄…"/>
          <p:cNvSpPr txBox="1">
            <a:spLocks noGrp="1"/>
          </p:cNvSpPr>
          <p:nvPr>
            <p:ph type="body" idx="1"/>
          </p:nvPr>
        </p:nvSpPr>
        <p:spPr>
          <a:xfrm>
            <a:off x="892969" y="892969"/>
            <a:ext cx="10406063" cy="5072063"/>
          </a:xfrm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76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9857682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사진 - 3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eg"/>
          <p:cNvSpPr>
            <a:spLocks noGrp="1"/>
          </p:cNvSpPr>
          <p:nvPr>
            <p:ph type="pic" sz="quarter" idx="21"/>
          </p:nvPr>
        </p:nvSpPr>
        <p:spPr>
          <a:xfrm>
            <a:off x="6146602" y="3580805"/>
            <a:ext cx="5304234" cy="265211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532204087_1355x1355.jpeg"/>
          <p:cNvSpPr>
            <a:spLocks noGrp="1"/>
          </p:cNvSpPr>
          <p:nvPr>
            <p:ph type="pic" sz="half" idx="22"/>
          </p:nvPr>
        </p:nvSpPr>
        <p:spPr>
          <a:xfrm>
            <a:off x="6298406" y="526851"/>
            <a:ext cx="5000625" cy="375046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532241774_2880x1920.jpeg"/>
          <p:cNvSpPr>
            <a:spLocks noGrp="1"/>
          </p:cNvSpPr>
          <p:nvPr>
            <p:ph type="pic" idx="23"/>
          </p:nvPr>
        </p:nvSpPr>
        <p:spPr>
          <a:xfrm>
            <a:off x="-2655094" y="625078"/>
            <a:ext cx="11215688" cy="560784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18744019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인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190625" y="4473773"/>
            <a:ext cx="9810750" cy="36221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687" i="1"/>
            </a:lvl1pPr>
          </a:lstStyle>
          <a:p>
            <a:r>
              <a:t>–Johnny Appleseed</a:t>
            </a:r>
          </a:p>
        </p:txBody>
      </p:sp>
      <p:sp>
        <p:nvSpPr>
          <p:cNvPr id="94" name="“여기에 인용을 입력하십시오.”"/>
          <p:cNvSpPr txBox="1">
            <a:spLocks noGrp="1"/>
          </p:cNvSpPr>
          <p:nvPr>
            <p:ph type="body" sz="quarter" idx="22"/>
          </p:nvPr>
        </p:nvSpPr>
        <p:spPr>
          <a:xfrm>
            <a:off x="1190625" y="2979432"/>
            <a:ext cx="9810750" cy="4705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391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“여기에 인용을 입력하십시오.” </a:t>
            </a:r>
          </a:p>
        </p:txBody>
      </p:sp>
      <p:sp>
        <p:nvSpPr>
          <p:cNvPr id="9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99875919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사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eg"/>
          <p:cNvSpPr>
            <a:spLocks noGrp="1"/>
          </p:cNvSpPr>
          <p:nvPr>
            <p:ph type="pic" idx="21"/>
          </p:nvPr>
        </p:nvSpPr>
        <p:spPr>
          <a:xfrm>
            <a:off x="-1226344" y="-35719"/>
            <a:ext cx="13858875" cy="6929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2959559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빈 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5652778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사진 - 수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eg"/>
          <p:cNvSpPr>
            <a:spLocks noGrp="1"/>
          </p:cNvSpPr>
          <p:nvPr>
            <p:ph type="pic" idx="21"/>
          </p:nvPr>
        </p:nvSpPr>
        <p:spPr>
          <a:xfrm>
            <a:off x="5976937" y="446484"/>
            <a:ext cx="7703344" cy="577750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제목 텍스트"/>
          <p:cNvSpPr txBox="1">
            <a:spLocks noGrp="1"/>
          </p:cNvSpPr>
          <p:nvPr>
            <p:ph type="title"/>
          </p:nvPr>
        </p:nvSpPr>
        <p:spPr>
          <a:xfrm>
            <a:off x="892969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t>제목 텍스트</a:t>
            </a:r>
          </a:p>
        </p:txBody>
      </p:sp>
      <p:sp>
        <p:nvSpPr>
          <p:cNvPr id="40" name="본문 첫 번째 줄…"/>
          <p:cNvSpPr txBox="1">
            <a:spLocks noGrp="1"/>
          </p:cNvSpPr>
          <p:nvPr>
            <p:ph type="body" sz="quarter" idx="1"/>
          </p:nvPr>
        </p:nvSpPr>
        <p:spPr>
          <a:xfrm>
            <a:off x="892969" y="3321844"/>
            <a:ext cx="5000625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1"/>
            </a:lvl1pPr>
            <a:lvl2pPr marL="0" indent="0" algn="ctr">
              <a:spcBef>
                <a:spcPts val="0"/>
              </a:spcBef>
              <a:buSzTx/>
              <a:buNone/>
              <a:defRPr sz="2601"/>
            </a:lvl2pPr>
            <a:lvl3pPr marL="0" indent="0" algn="ctr">
              <a:spcBef>
                <a:spcPts val="0"/>
              </a:spcBef>
              <a:buSzTx/>
              <a:buNone/>
              <a:defRPr sz="2601"/>
            </a:lvl3pPr>
            <a:lvl4pPr marL="0" indent="0" algn="ctr">
              <a:spcBef>
                <a:spcPts val="0"/>
              </a:spcBef>
              <a:buSzTx/>
              <a:buNone/>
              <a:defRPr sz="2601"/>
            </a:lvl4pPr>
            <a:lvl5pPr marL="0" indent="0" algn="ctr">
              <a:spcBef>
                <a:spcPts val="0"/>
              </a:spcBef>
              <a:buSzTx/>
              <a:buNone/>
              <a:defRPr sz="2601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1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5308213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- 상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49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6189465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구분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57" name="본문 첫 번째 줄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58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413607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, 구분점 및 사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eg"/>
          <p:cNvSpPr>
            <a:spLocks noGrp="1"/>
          </p:cNvSpPr>
          <p:nvPr>
            <p:ph type="pic" idx="21"/>
          </p:nvPr>
        </p:nvSpPr>
        <p:spPr>
          <a:xfrm>
            <a:off x="3571875" y="1821656"/>
            <a:ext cx="8840391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제목 텍스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제목 텍스트</a:t>
            </a:r>
          </a:p>
        </p:txBody>
      </p:sp>
      <p:sp>
        <p:nvSpPr>
          <p:cNvPr id="67" name="본문 첫 번째 줄…"/>
          <p:cNvSpPr txBox="1">
            <a:spLocks noGrp="1"/>
          </p:cNvSpPr>
          <p:nvPr>
            <p:ph type="body" sz="half" idx="1"/>
          </p:nvPr>
        </p:nvSpPr>
        <p:spPr>
          <a:xfrm>
            <a:off x="892969" y="1821656"/>
            <a:ext cx="5000625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defRPr sz="1969"/>
            </a:lvl1pPr>
            <a:lvl2pPr marL="482186" indent="-241093">
              <a:spcBef>
                <a:spcPts val="2250"/>
              </a:spcBef>
              <a:defRPr sz="1969"/>
            </a:lvl2pPr>
            <a:lvl3pPr marL="723279" indent="-241093">
              <a:spcBef>
                <a:spcPts val="2250"/>
              </a:spcBef>
              <a:defRPr sz="1969"/>
            </a:lvl3pPr>
            <a:lvl4pPr marL="964372" indent="-241093">
              <a:spcBef>
                <a:spcPts val="2250"/>
              </a:spcBef>
              <a:defRPr sz="1969"/>
            </a:lvl4pPr>
            <a:lvl5pPr marL="1205465" indent="-241093">
              <a:spcBef>
                <a:spcPts val="2250"/>
              </a:spcBef>
              <a:defRPr sz="1969"/>
            </a:lvl5pPr>
          </a:lstStyle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68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5945520" y="6536531"/>
            <a:ext cx="320601" cy="275717"/>
          </a:xfrm>
          <a:prstGeom prst="rect">
            <a:avLst/>
          </a:prstGeom>
        </p:spPr>
        <p:txBody>
          <a:bodyPr/>
          <a:lstStyle>
            <a:lvl1pPr>
              <a:defRPr>
                <a:latin typeface="Apple SD 산돌고딕 Neo 옅은체"/>
                <a:ea typeface="Apple SD 산돌고딕 Neo 옅은체"/>
                <a:cs typeface="Apple SD 산돌고딕 Neo 옅은체"/>
                <a:sym typeface="Apple SD 산돌고딕 Neo 옅은체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97457770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구분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본문 첫 번째 줄…"/>
          <p:cNvSpPr txBox="1">
            <a:spLocks noGrp="1"/>
          </p:cNvSpPr>
          <p:nvPr>
            <p:ph type="body" idx="1"/>
          </p:nvPr>
        </p:nvSpPr>
        <p:spPr>
          <a:xfrm>
            <a:off x="892969" y="892969"/>
            <a:ext cx="10406063" cy="5072063"/>
          </a:xfrm>
          <a:prstGeom prst="rect">
            <a:avLst/>
          </a:prstGeom>
        </p:spPr>
        <p:txBody>
          <a:bodyPr/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76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726689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사진 - 3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eg"/>
          <p:cNvSpPr>
            <a:spLocks noGrp="1"/>
          </p:cNvSpPr>
          <p:nvPr>
            <p:ph type="pic" sz="quarter" idx="21"/>
          </p:nvPr>
        </p:nvSpPr>
        <p:spPr>
          <a:xfrm>
            <a:off x="6146602" y="3580805"/>
            <a:ext cx="5304234" cy="265211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532204087_1355x1355.jpeg"/>
          <p:cNvSpPr>
            <a:spLocks noGrp="1"/>
          </p:cNvSpPr>
          <p:nvPr>
            <p:ph type="pic" sz="half" idx="22"/>
          </p:nvPr>
        </p:nvSpPr>
        <p:spPr>
          <a:xfrm>
            <a:off x="6298406" y="526851"/>
            <a:ext cx="5000625" cy="375046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532241774_2880x1920.jpeg"/>
          <p:cNvSpPr>
            <a:spLocks noGrp="1"/>
          </p:cNvSpPr>
          <p:nvPr>
            <p:ph type="pic" idx="23"/>
          </p:nvPr>
        </p:nvSpPr>
        <p:spPr>
          <a:xfrm>
            <a:off x="-2655094" y="625078"/>
            <a:ext cx="11215688" cy="560784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8112887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인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190625" y="4473773"/>
            <a:ext cx="9810750" cy="36221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687" i="1"/>
            </a:lvl1pPr>
          </a:lstStyle>
          <a:p>
            <a:r>
              <a:t>–Johnny Appleseed</a:t>
            </a:r>
          </a:p>
        </p:txBody>
      </p:sp>
      <p:sp>
        <p:nvSpPr>
          <p:cNvPr id="94" name="“여기에 인용을 입력하십시오.”"/>
          <p:cNvSpPr txBox="1">
            <a:spLocks noGrp="1"/>
          </p:cNvSpPr>
          <p:nvPr>
            <p:ph type="body" sz="quarter" idx="22"/>
          </p:nvPr>
        </p:nvSpPr>
        <p:spPr>
          <a:xfrm>
            <a:off x="1190625" y="2979432"/>
            <a:ext cx="9810750" cy="4705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391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“여기에 인용을 입력하십시오.” </a:t>
            </a:r>
          </a:p>
        </p:txBody>
      </p:sp>
      <p:sp>
        <p:nvSpPr>
          <p:cNvPr id="9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7999836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사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eg"/>
          <p:cNvSpPr>
            <a:spLocks noGrp="1"/>
          </p:cNvSpPr>
          <p:nvPr>
            <p:ph type="pic" idx="21"/>
          </p:nvPr>
        </p:nvSpPr>
        <p:spPr>
          <a:xfrm>
            <a:off x="-1226344" y="-35719"/>
            <a:ext cx="13858875" cy="6929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3986495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텍스트"/>
          <p:cNvSpPr txBox="1">
            <a:spLocks noGrp="1"/>
          </p:cNvSpPr>
          <p:nvPr>
            <p:ph type="title"/>
          </p:nvPr>
        </p:nvSpPr>
        <p:spPr>
          <a:xfrm>
            <a:off x="892969" y="178594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제목 텍스트</a:t>
            </a:r>
          </a:p>
        </p:txBody>
      </p:sp>
      <p:sp>
        <p:nvSpPr>
          <p:cNvPr id="3" name="본문 첫 번째 줄…"/>
          <p:cNvSpPr txBox="1">
            <a:spLocks noGrp="1"/>
          </p:cNvSpPr>
          <p:nvPr>
            <p:ph type="body" idx="1"/>
          </p:nvPr>
        </p:nvSpPr>
        <p:spPr>
          <a:xfrm>
            <a:off x="892969" y="1821656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5933329" y="6536531"/>
            <a:ext cx="320601" cy="27571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125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3028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ransition spd="med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60728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928744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22502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257165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60728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928744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22502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257165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텍스트"/>
          <p:cNvSpPr txBox="1">
            <a:spLocks noGrp="1"/>
          </p:cNvSpPr>
          <p:nvPr>
            <p:ph type="title"/>
          </p:nvPr>
        </p:nvSpPr>
        <p:spPr>
          <a:xfrm>
            <a:off x="892969" y="178594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제목 텍스트</a:t>
            </a:r>
          </a:p>
        </p:txBody>
      </p:sp>
      <p:sp>
        <p:nvSpPr>
          <p:cNvPr id="3" name="본문 첫 번째 줄…"/>
          <p:cNvSpPr txBox="1">
            <a:spLocks noGrp="1"/>
          </p:cNvSpPr>
          <p:nvPr>
            <p:ph type="body" idx="1"/>
          </p:nvPr>
        </p:nvSpPr>
        <p:spPr>
          <a:xfrm>
            <a:off x="892969" y="1821656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본문 첫 번째 줄</a:t>
            </a:r>
          </a:p>
          <a:p>
            <a:pPr lvl="1"/>
            <a:r>
              <a:t>본문 두 번째 줄</a:t>
            </a:r>
          </a:p>
          <a:p>
            <a:pPr lvl="2"/>
            <a:r>
              <a:t>본문 세 번째 줄</a:t>
            </a:r>
          </a:p>
          <a:p>
            <a:pPr lvl="3"/>
            <a:r>
              <a:t>본문 네 번째 줄</a:t>
            </a:r>
          </a:p>
          <a:p>
            <a:pPr lvl="4"/>
            <a:r>
              <a:t>본문 다섯 번째 줄</a:t>
            </a:r>
          </a:p>
        </p:txBody>
      </p:sp>
      <p:sp>
        <p:nvSpPr>
          <p:cNvPr id="4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5933329" y="6536531"/>
            <a:ext cx="282129" cy="27571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125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7238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</p:sldLayoutIdLst>
  <p:transition spd="med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60728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928744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22502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257165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5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60728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928744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22502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257165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표"/>
          <p:cNvGraphicFramePr/>
          <p:nvPr>
            <p:extLst>
              <p:ext uri="{D42A27DB-BD31-4B8C-83A1-F6EECF244321}">
                <p14:modId xmlns:p14="http://schemas.microsoft.com/office/powerpoint/2010/main" val="2010952742"/>
              </p:ext>
            </p:extLst>
          </p:nvPr>
        </p:nvGraphicFramePr>
        <p:xfrm>
          <a:off x="1524000" y="1750057"/>
          <a:ext cx="2151563" cy="1645321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13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6262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halothane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567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567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567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26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1         -4.4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26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         -4.3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2.300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2.791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626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-4.1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30.565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30.905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626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4         -4.1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16.500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16.957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626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5         -4.0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48.302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48.748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626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6         -3.9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17.175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17.673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626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7         -3.9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42.539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42.893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626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8         -3.9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42.157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42.576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626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-3.8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34.855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35.217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975489"/>
              </p:ext>
            </p:extLst>
          </p:nvPr>
        </p:nvGraphicFramePr>
        <p:xfrm>
          <a:off x="1524000" y="0"/>
          <a:ext cx="2151563" cy="164531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13662">
                  <a:extLst>
                    <a:ext uri="{9D8B030D-6E8A-4147-A177-3AD203B41FA5}">
                      <a16:colId xmlns:a16="http://schemas.microsoft.com/office/drawing/2014/main" val="2836008516"/>
                    </a:ext>
                  </a:extLst>
                </a:gridCol>
                <a:gridCol w="163825">
                  <a:extLst>
                    <a:ext uri="{9D8B030D-6E8A-4147-A177-3AD203B41FA5}">
                      <a16:colId xmlns:a16="http://schemas.microsoft.com/office/drawing/2014/main" val="3004419058"/>
                    </a:ext>
                  </a:extLst>
                </a:gridCol>
                <a:gridCol w="551542">
                  <a:extLst>
                    <a:ext uri="{9D8B030D-6E8A-4147-A177-3AD203B41FA5}">
                      <a16:colId xmlns:a16="http://schemas.microsoft.com/office/drawing/2014/main" val="2142990018"/>
                    </a:ext>
                  </a:extLst>
                </a:gridCol>
                <a:gridCol w="622534">
                  <a:extLst>
                    <a:ext uri="{9D8B030D-6E8A-4147-A177-3AD203B41FA5}">
                      <a16:colId xmlns:a16="http://schemas.microsoft.com/office/drawing/2014/main" val="2820525535"/>
                    </a:ext>
                  </a:extLst>
                </a:gridCol>
              </a:tblGrid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enflurane</a:t>
                      </a: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7582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29784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49134338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834866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-5.6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617681256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-5.5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1.572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2.226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407245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         -5.4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43.724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44.585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15936780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-5.4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2.076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3.736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833235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5         -5.1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29.858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30.403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991769392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-5.1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29.867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30.436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292672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7         -4.9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30.029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30.719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3015325718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-4.9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30.031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30.480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638322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-4.8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30.201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31.012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924657"/>
                  </a:ext>
                </a:extLst>
              </a:tr>
            </a:tbl>
          </a:graphicData>
        </a:graphic>
      </p:graphicFrame>
      <p:graphicFrame>
        <p:nvGraphicFramePr>
          <p:cNvPr id="12" name="표"/>
          <p:cNvGraphicFramePr/>
          <p:nvPr>
            <p:extLst>
              <p:ext uri="{D42A27DB-BD31-4B8C-83A1-F6EECF244321}">
                <p14:modId xmlns:p14="http://schemas.microsoft.com/office/powerpoint/2010/main" val="1183027402"/>
              </p:ext>
            </p:extLst>
          </p:nvPr>
        </p:nvGraphicFramePr>
        <p:xfrm>
          <a:off x="1524000" y="3515178"/>
          <a:ext cx="2151563" cy="164531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13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isoflurane</a:t>
                      </a:r>
                    </a:p>
                  </a:txBody>
                  <a:tcPr marL="6292" marR="6292" marT="6292" marB="6292" anchor="ctr" horzOverflow="overflow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6292" marR="6292" marT="6292" marB="6292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-5.6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-5.6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1.784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2.235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-5.4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27.456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28.813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-5.4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27.147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28.716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5         -5.2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1.216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3.733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-5.2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16.498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17.413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7         -5.0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15.885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16.950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-4.8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15.493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16.226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-4.8 </a:t>
                      </a:r>
                    </a:p>
                  </a:txBody>
                  <a:tcPr marL="6292" marR="6292" marT="6292" marB="6292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16.099</a:t>
                      </a:r>
                    </a:p>
                  </a:txBody>
                  <a:tcPr marL="6292" marR="6292" marT="6292" marB="6292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16.945</a:t>
                      </a:r>
                    </a:p>
                  </a:txBody>
                  <a:tcPr marL="6292" marR="6292" marT="6292" marB="6292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3" name="표"/>
          <p:cNvGraphicFramePr/>
          <p:nvPr>
            <p:extLst>
              <p:ext uri="{D42A27DB-BD31-4B8C-83A1-F6EECF244321}">
                <p14:modId xmlns:p14="http://schemas.microsoft.com/office/powerpoint/2010/main" val="1210684387"/>
              </p:ext>
            </p:extLst>
          </p:nvPr>
        </p:nvGraphicFramePr>
        <p:xfrm>
          <a:off x="1524000" y="5212687"/>
          <a:ext cx="2151562" cy="164531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89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7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37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8646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sevoflurane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7371" marR="7371" marT="7371" marB="7371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7371" marR="7371" marT="7371" marB="7371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7371" marR="7371" marT="7371" marB="7371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7371" marR="7371" marT="7371" marB="7371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64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7371" marR="7371" marT="7371" marB="7371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64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7371" marR="7371" marT="7371" marB="7371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156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7371" marR="7371" marT="7371" marB="7371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64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1         -5.6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7371" marR="7371" marT="7371" marB="7371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864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-5.4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29.815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30.912</a:t>
                      </a:r>
                    </a:p>
                  </a:txBody>
                  <a:tcPr marL="7371" marR="7371" marT="7371" marB="7371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864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-5.2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41.440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43.367</a:t>
                      </a:r>
                    </a:p>
                  </a:txBody>
                  <a:tcPr marL="7371" marR="7371" marT="7371" marB="7371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864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4         -5.0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1.765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3.805</a:t>
                      </a:r>
                    </a:p>
                  </a:txBody>
                  <a:tcPr marL="7371" marR="7371" marT="7371" marB="7371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864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5         -4.9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35.347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36.365</a:t>
                      </a:r>
                    </a:p>
                  </a:txBody>
                  <a:tcPr marL="7371" marR="7371" marT="7371" marB="7371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864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6         -4.9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2.069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3.374</a:t>
                      </a:r>
                    </a:p>
                  </a:txBody>
                  <a:tcPr marL="7371" marR="7371" marT="7371" marB="7371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864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7         -4.9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31.250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32.923</a:t>
                      </a:r>
                    </a:p>
                  </a:txBody>
                  <a:tcPr marL="7371" marR="7371" marT="7371" marB="7371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864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8         -4.8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31.310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33.068</a:t>
                      </a:r>
                    </a:p>
                  </a:txBody>
                  <a:tcPr marL="7371" marR="7371" marT="7371" marB="7371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864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-4.8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25.413</a:t>
                      </a:r>
                    </a:p>
                  </a:txBody>
                  <a:tcPr marL="7371" marR="7371" marT="7371" marB="7371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26.648</a:t>
                      </a:r>
                    </a:p>
                  </a:txBody>
                  <a:tcPr marL="7371" marR="7371" marT="7371" marB="7371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4" name="표"/>
          <p:cNvGraphicFramePr/>
          <p:nvPr>
            <p:extLst>
              <p:ext uri="{D42A27DB-BD31-4B8C-83A1-F6EECF244321}">
                <p14:modId xmlns:p14="http://schemas.microsoft.com/office/powerpoint/2010/main" val="2991269504"/>
              </p:ext>
            </p:extLst>
          </p:nvPr>
        </p:nvGraphicFramePr>
        <p:xfrm>
          <a:off x="3744464" y="1754489"/>
          <a:ext cx="2151563" cy="164531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13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6563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halothane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dist from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3.5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3.4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32.710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33.063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3.3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17.347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17.762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3.3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10.906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11.373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3.2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21.721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22.018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</a:t>
                      </a:r>
                      <a:r>
                        <a:rPr lang="en-US" sz="600" dirty="0">
                          <a:sym typeface="Helvetica Neue"/>
                        </a:rPr>
                        <a:t>3.2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18.550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18.923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-3.</a:t>
                      </a:r>
                      <a:r>
                        <a:rPr lang="en-US" sz="600" dirty="0">
                          <a:sym typeface="Helvetica Neue"/>
                        </a:rPr>
                        <a:t>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19.101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19.372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-3.</a:t>
                      </a:r>
                      <a:r>
                        <a:rPr lang="en-US" sz="600" dirty="0">
                          <a:sym typeface="Helvetica Neue"/>
                        </a:rPr>
                        <a:t>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20.726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21.208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-3.</a:t>
                      </a:r>
                      <a:r>
                        <a:rPr lang="en-US" sz="600" dirty="0">
                          <a:sym typeface="Helvetica Neue"/>
                        </a:rPr>
                        <a:t>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20.656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21.092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5" name="표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7174092"/>
              </p:ext>
            </p:extLst>
          </p:nvPr>
        </p:nvGraphicFramePr>
        <p:xfrm>
          <a:off x="3744464" y="0"/>
          <a:ext cx="2151562" cy="164531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12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enflurane</a:t>
                      </a: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+-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</a:t>
                      </a:r>
                      <a:r>
                        <a:rPr lang="en-US" sz="600" dirty="0">
                          <a:sym typeface="Helvetica Neue"/>
                        </a:rPr>
                        <a:t>5</a:t>
                      </a:r>
                      <a:r>
                        <a:rPr sz="600" dirty="0">
                          <a:sym typeface="Helvetica Neue"/>
                        </a:rPr>
                        <a:t>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-</a:t>
                      </a:r>
                      <a:r>
                        <a:rPr lang="en-US" sz="600" dirty="0">
                          <a:sym typeface="Helvetica Neue"/>
                        </a:rPr>
                        <a:t>4.3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</a:t>
                      </a:r>
                      <a:r>
                        <a:rPr lang="en-US" altLang="ko-KR" sz="600" dirty="0">
                          <a:sym typeface="Helvetica Neue"/>
                        </a:rPr>
                        <a:t>-4.3</a:t>
                      </a:r>
                      <a:r>
                        <a:rPr lang="ko-KR" altLang="en-US" sz="600" dirty="0">
                          <a:sym typeface="Helvetica Neue"/>
                        </a:rPr>
                        <a:t> 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11.322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12.496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</a:t>
                      </a:r>
                      <a:r>
                        <a:rPr lang="en-US" altLang="ko-KR" sz="600" dirty="0">
                          <a:sym typeface="Helvetica Neue"/>
                        </a:rPr>
                        <a:t>-4.3</a:t>
                      </a:r>
                      <a:r>
                        <a:rPr lang="ko-KR" altLang="en-US" sz="600" dirty="0">
                          <a:sym typeface="Helvetica Neue"/>
                        </a:rPr>
                        <a:t> 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11.322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12.496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</a:t>
                      </a:r>
                      <a:r>
                        <a:rPr lang="en-US" altLang="ko-KR" sz="600" dirty="0">
                          <a:sym typeface="Helvetica Neue"/>
                        </a:rPr>
                        <a:t>-4.2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11.322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12.496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</a:t>
                      </a:r>
                      <a:r>
                        <a:rPr lang="en-US" altLang="ko-KR" sz="600" dirty="0">
                          <a:sym typeface="Helvetica Neue"/>
                        </a:rPr>
                        <a:t>-4.2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11.322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12.496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-</a:t>
                      </a:r>
                      <a:r>
                        <a:rPr lang="en-US" altLang="ko-KR" sz="600" dirty="0">
                          <a:sym typeface="Helvetica Neue"/>
                        </a:rPr>
                        <a:t>4.2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11.322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12.496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</a:t>
                      </a:r>
                      <a:r>
                        <a:rPr lang="en-US" altLang="ko-KR" sz="600" dirty="0">
                          <a:sym typeface="Helvetica Neue"/>
                        </a:rPr>
                        <a:t>-4.2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11.322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12.496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</a:t>
                      </a:r>
                      <a:r>
                        <a:rPr lang="en-US" altLang="ko-KR" sz="600" dirty="0">
                          <a:sym typeface="Helvetica Neue"/>
                        </a:rPr>
                        <a:t>-4.2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11.322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12.496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-4</a:t>
                      </a:r>
                      <a:r>
                        <a:rPr lang="en-US" sz="600" dirty="0">
                          <a:sym typeface="Helvetica Neue"/>
                        </a:rPr>
                        <a:t>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11.322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12.496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6" name="표"/>
          <p:cNvGraphicFramePr/>
          <p:nvPr>
            <p:extLst>
              <p:ext uri="{D42A27DB-BD31-4B8C-83A1-F6EECF244321}">
                <p14:modId xmlns:p14="http://schemas.microsoft.com/office/powerpoint/2010/main" val="527019906"/>
              </p:ext>
            </p:extLst>
          </p:nvPr>
        </p:nvGraphicFramePr>
        <p:xfrm>
          <a:off x="3744464" y="3517444"/>
          <a:ext cx="2151562" cy="164531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13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isoflurane</a:t>
                      </a: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u.b</a:t>
                      </a:r>
                      <a:r>
                        <a:rPr sz="600" dirty="0">
                          <a:sym typeface="Helvetica Neue"/>
                        </a:rPr>
                        <a:t>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4.4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4.2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32.511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33.566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4.1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16.929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18.115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4.1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</a:t>
                      </a:r>
                      <a:r>
                        <a:rPr lang="en-US" sz="600" dirty="0">
                          <a:sym typeface="Helvetica Neue"/>
                        </a:rPr>
                        <a:t>3.917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24.847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4.1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32.049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33.294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</a:t>
                      </a:r>
                      <a:r>
                        <a:rPr lang="en-US" sz="600" dirty="0">
                          <a:sym typeface="Helvetica Neue"/>
                        </a:rPr>
                        <a:t>4.0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19.417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20.745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4.0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36.909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38.282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-4</a:t>
                      </a:r>
                      <a:r>
                        <a:rPr lang="en-US" sz="600" dirty="0">
                          <a:sym typeface="Helvetica Neue"/>
                        </a:rPr>
                        <a:t>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41.665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42.272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-4.</a:t>
                      </a:r>
                      <a:r>
                        <a:rPr lang="en-US" sz="600" dirty="0">
                          <a:sym typeface="Helvetica Neue"/>
                        </a:rPr>
                        <a:t>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10.991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11.587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7" name="표"/>
          <p:cNvGraphicFramePr/>
          <p:nvPr>
            <p:extLst>
              <p:ext uri="{D42A27DB-BD31-4B8C-83A1-F6EECF244321}">
                <p14:modId xmlns:p14="http://schemas.microsoft.com/office/powerpoint/2010/main" val="2976983476"/>
              </p:ext>
            </p:extLst>
          </p:nvPr>
        </p:nvGraphicFramePr>
        <p:xfrm>
          <a:off x="3744464" y="5212690"/>
          <a:ext cx="2151563" cy="164531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89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37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8499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sevoflurane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dist from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| (kcal/mol)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32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4.5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4.5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16.761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18.336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4.4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2.538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3.805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4.4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26.066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27.292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4.4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2.183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3.708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-4.</a:t>
                      </a:r>
                      <a:r>
                        <a:rPr lang="en-US" sz="600" dirty="0">
                          <a:sym typeface="Helvetica Neue"/>
                        </a:rPr>
                        <a:t>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25.425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26.813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-4.</a:t>
                      </a:r>
                      <a:r>
                        <a:rPr lang="en-US" sz="600" dirty="0">
                          <a:sym typeface="Helvetica Neue"/>
                        </a:rPr>
                        <a:t>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2.173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3.476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-4.</a:t>
                      </a:r>
                      <a:r>
                        <a:rPr lang="en-US" sz="600" dirty="0">
                          <a:sym typeface="Helvetica Neue"/>
                        </a:rPr>
                        <a:t>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12.989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14.094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-4.</a:t>
                      </a:r>
                      <a:r>
                        <a:rPr lang="en-US" sz="600" dirty="0">
                          <a:sym typeface="Helvetica Neue"/>
                        </a:rPr>
                        <a:t>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1.672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3.936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8" name="표"/>
          <p:cNvGraphicFramePr/>
          <p:nvPr>
            <p:extLst>
              <p:ext uri="{D42A27DB-BD31-4B8C-83A1-F6EECF244321}">
                <p14:modId xmlns:p14="http://schemas.microsoft.com/office/powerpoint/2010/main" val="3039791385"/>
              </p:ext>
            </p:extLst>
          </p:nvPr>
        </p:nvGraphicFramePr>
        <p:xfrm>
          <a:off x="5964929" y="1750060"/>
          <a:ext cx="2151562" cy="164531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13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6563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halothane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1         -4.4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-4.</a:t>
                      </a:r>
                      <a:r>
                        <a:rPr lang="en-US" sz="600" dirty="0">
                          <a:sym typeface="Helvetica Neue"/>
                        </a:rPr>
                        <a:t>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22.752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23.080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-4.</a:t>
                      </a:r>
                      <a:r>
                        <a:rPr lang="en-US" sz="600" dirty="0">
                          <a:sym typeface="Helvetica Neue"/>
                        </a:rPr>
                        <a:t>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22.960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23.278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-4.</a:t>
                      </a:r>
                      <a:r>
                        <a:rPr lang="en-US" sz="600" dirty="0">
                          <a:sym typeface="Helvetica Neue"/>
                        </a:rPr>
                        <a:t>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22.241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22.625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-4.</a:t>
                      </a:r>
                      <a:r>
                        <a:rPr lang="en-US" sz="600" dirty="0">
                          <a:sym typeface="Helvetica Neue"/>
                        </a:rPr>
                        <a:t>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2.723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3.115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</a:t>
                      </a:r>
                      <a:r>
                        <a:rPr lang="en-US" sz="600" dirty="0">
                          <a:sym typeface="Helvetica Neue"/>
                        </a:rPr>
                        <a:t>4.1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11.274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11.691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4.0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22.213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22.529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-3.9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2.395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2.824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-3.</a:t>
                      </a:r>
                      <a:r>
                        <a:rPr lang="en-US" sz="600" dirty="0">
                          <a:sym typeface="Helvetica Neue"/>
                        </a:rPr>
                        <a:t>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20.749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21.031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9" name="표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0488038"/>
              </p:ext>
            </p:extLst>
          </p:nvPr>
        </p:nvGraphicFramePr>
        <p:xfrm>
          <a:off x="5964929" y="13162"/>
          <a:ext cx="2151562" cy="164531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12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3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enflurane</a:t>
                      </a: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3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935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3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-</a:t>
                      </a:r>
                      <a:r>
                        <a:rPr lang="en-US" sz="600" dirty="0">
                          <a:sym typeface="Helvetica Neue"/>
                        </a:rPr>
                        <a:t>5.6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3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</a:t>
                      </a:r>
                      <a:r>
                        <a:rPr lang="en-US" altLang="ko-KR" sz="600" dirty="0">
                          <a:sym typeface="Helvetica Neue"/>
                        </a:rPr>
                        <a:t>-5.4</a:t>
                      </a:r>
                      <a:r>
                        <a:rPr lang="ko-KR" altLang="en-US" sz="600" dirty="0">
                          <a:sym typeface="Helvetica Neue"/>
                        </a:rPr>
                        <a:t> 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28.446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 29.080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3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</a:t>
                      </a:r>
                      <a:r>
                        <a:rPr lang="en-US" altLang="ko-KR" sz="600" dirty="0">
                          <a:sym typeface="Helvetica Neue"/>
                        </a:rPr>
                        <a:t>-5.4</a:t>
                      </a:r>
                      <a:r>
                        <a:rPr lang="ko-KR" altLang="en-US" sz="600" dirty="0">
                          <a:sym typeface="Helvetica Neue"/>
                        </a:rPr>
                        <a:t> 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28.867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 29.577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3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</a:t>
                      </a:r>
                      <a:r>
                        <a:rPr lang="en-US" altLang="ko-KR" sz="600" dirty="0">
                          <a:sym typeface="Helvetica Neue"/>
                        </a:rPr>
                        <a:t>-5.3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1.784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3.372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3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</a:t>
                      </a:r>
                      <a:r>
                        <a:rPr lang="en-US" altLang="ko-KR" sz="600" dirty="0">
                          <a:sym typeface="Helvetica Neue"/>
                        </a:rPr>
                        <a:t>-5.3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28.190</a:t>
                      </a:r>
                    </a:p>
                  </a:txBody>
                  <a:tcPr marL="8390" marR="8390" marT="8390" marB="8390" anchor="ctr" horzOverflow="overflow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 28.778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32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-</a:t>
                      </a:r>
                      <a:r>
                        <a:rPr lang="en-US" sz="600" dirty="0">
                          <a:sym typeface="Helvetica Neue"/>
                        </a:rPr>
                        <a:t>5.2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R>
                      <a:noFill/>
                    </a:ln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17.605</a:t>
                      </a:r>
                    </a:p>
                  </a:txBody>
                  <a:tcPr marL="8390" marR="8390" marT="8390" marB="83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 18.571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L>
                      <a:noFill/>
                    </a:lnL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3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</a:t>
                      </a:r>
                      <a:r>
                        <a:rPr lang="en-US" altLang="ko-KR" sz="600" dirty="0">
                          <a:sym typeface="Helvetica Neue"/>
                        </a:rPr>
                        <a:t>-5.0</a:t>
                      </a:r>
                    </a:p>
                  </a:txBody>
                  <a:tcPr marL="8390" marR="8390" marT="8390" marB="8390" anchor="ctr" horzOverflow="overflow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23.493</a:t>
                      </a:r>
                    </a:p>
                  </a:txBody>
                  <a:tcPr marL="8390" marR="8390" marT="8390" marB="8390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 24.336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32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</a:t>
                      </a:r>
                      <a:r>
                        <a:rPr lang="en-US" altLang="ko-KR" sz="600" dirty="0">
                          <a:sym typeface="Helvetica Neue"/>
                        </a:rPr>
                        <a:t>-4.9</a:t>
                      </a:r>
                    </a:p>
                  </a:txBody>
                  <a:tcPr marL="8390" marR="8390" marT="8390" marB="83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14.964</a:t>
                      </a:r>
                    </a:p>
                  </a:txBody>
                  <a:tcPr marL="8390" marR="8390" marT="8390" marB="83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 15.825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3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-4</a:t>
                      </a:r>
                      <a:r>
                        <a:rPr lang="en-US" sz="600" dirty="0">
                          <a:sym typeface="Helvetica Neue"/>
                        </a:rPr>
                        <a:t>.8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20.621</a:t>
                      </a:r>
                    </a:p>
                  </a:txBody>
                  <a:tcPr marL="8390" marR="8390" marT="8390" marB="8390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 21.248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20" name="표"/>
          <p:cNvGraphicFramePr/>
          <p:nvPr>
            <p:extLst>
              <p:ext uri="{D42A27DB-BD31-4B8C-83A1-F6EECF244321}">
                <p14:modId xmlns:p14="http://schemas.microsoft.com/office/powerpoint/2010/main" val="4004059172"/>
              </p:ext>
            </p:extLst>
          </p:nvPr>
        </p:nvGraphicFramePr>
        <p:xfrm>
          <a:off x="5964929" y="3515178"/>
          <a:ext cx="2151562" cy="164531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13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isoflurane</a:t>
                      </a: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-5.6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-5.</a:t>
                      </a:r>
                      <a:r>
                        <a:rPr lang="en-US" sz="600" dirty="0">
                          <a:sym typeface="Helvetica Neue"/>
                        </a:rPr>
                        <a:t>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27.474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28.848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-5.</a:t>
                      </a:r>
                      <a:r>
                        <a:rPr lang="en-US" sz="600" dirty="0">
                          <a:sym typeface="Helvetica Neue"/>
                        </a:rPr>
                        <a:t>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28.683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29.388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-5.</a:t>
                      </a:r>
                      <a:r>
                        <a:rPr lang="en-US" sz="600" dirty="0">
                          <a:sym typeface="Helvetica Neue"/>
                        </a:rPr>
                        <a:t>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33.609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34.511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-5.2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26.795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28.500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-5.2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28.066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29.350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-5.</a:t>
                      </a:r>
                      <a:r>
                        <a:rPr lang="en-US" sz="600" dirty="0">
                          <a:sym typeface="Helvetica Neue"/>
                        </a:rPr>
                        <a:t>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26.720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28.279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-4.8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26.019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27.631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-4.8 </a:t>
                      </a:r>
                    </a:p>
                  </a:txBody>
                  <a:tcPr marL="6292" marR="6292" marT="6292" marB="6292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21.328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22.209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21" name="표"/>
          <p:cNvGraphicFramePr/>
          <p:nvPr>
            <p:extLst>
              <p:ext uri="{D42A27DB-BD31-4B8C-83A1-F6EECF244321}">
                <p14:modId xmlns:p14="http://schemas.microsoft.com/office/powerpoint/2010/main" val="1895499679"/>
              </p:ext>
            </p:extLst>
          </p:nvPr>
        </p:nvGraphicFramePr>
        <p:xfrm>
          <a:off x="5964929" y="5212690"/>
          <a:ext cx="2151562" cy="164531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89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7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9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53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8499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sevoflurane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>
                        <a:solidFill>
                          <a:schemeClr val="bg1"/>
                        </a:solidFill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dist from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| (kcal/mol)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32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5.7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-5.</a:t>
                      </a:r>
                      <a:r>
                        <a:rPr lang="en-US" sz="600" dirty="0">
                          <a:sym typeface="Helvetica Neue"/>
                        </a:rPr>
                        <a:t>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1.401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2.991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-5.</a:t>
                      </a:r>
                      <a:r>
                        <a:rPr lang="en-US" sz="600" dirty="0">
                          <a:sym typeface="Helvetica Neue"/>
                        </a:rPr>
                        <a:t>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29.151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30.032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-5.</a:t>
                      </a:r>
                      <a:r>
                        <a:rPr lang="en-US" sz="600" dirty="0">
                          <a:sym typeface="Helvetica Neue"/>
                        </a:rPr>
                        <a:t>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1.220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3.090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5.2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29.218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30.409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</a:t>
                      </a:r>
                      <a:r>
                        <a:rPr lang="en-US" sz="600" dirty="0">
                          <a:sym typeface="Helvetica Neue"/>
                        </a:rPr>
                        <a:t>5.1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41.047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42.648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5.1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1.676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3.287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5.0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29.896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31.693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5.0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41.243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42.660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22" name="표"/>
          <p:cNvGraphicFramePr/>
          <p:nvPr>
            <p:extLst>
              <p:ext uri="{D42A27DB-BD31-4B8C-83A1-F6EECF244321}">
                <p14:modId xmlns:p14="http://schemas.microsoft.com/office/powerpoint/2010/main" val="698571661"/>
              </p:ext>
            </p:extLst>
          </p:nvPr>
        </p:nvGraphicFramePr>
        <p:xfrm>
          <a:off x="8185393" y="1750057"/>
          <a:ext cx="2151562" cy="164531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13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6563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halothane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dist from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u.b</a:t>
                      </a:r>
                      <a:r>
                        <a:rPr sz="600" dirty="0">
                          <a:sym typeface="Helvetica Neue"/>
                        </a:rPr>
                        <a:t>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1         -4.4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-4.</a:t>
                      </a:r>
                      <a:r>
                        <a:rPr lang="en-US" sz="600" dirty="0">
                          <a:sym typeface="Helvetica Neue"/>
                        </a:rPr>
                        <a:t>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11.074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11.462</a:t>
                      </a:r>
                      <a:endParaRPr lang="ko-KR" altLang="en-US" sz="600" dirty="0"/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-4.</a:t>
                      </a:r>
                      <a:r>
                        <a:rPr lang="en-US" sz="600" dirty="0">
                          <a:sym typeface="Helvetica Neue"/>
                        </a:rPr>
                        <a:t>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10.673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11.132</a:t>
                      </a:r>
                      <a:endParaRPr lang="ko-KR" altLang="en-US" sz="600" dirty="0"/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-4.1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9.016</a:t>
                      </a:r>
                      <a:endParaRPr lang="ko-KR" altLang="en-US" sz="600" dirty="0"/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9.416</a:t>
                      </a:r>
                      <a:endParaRPr lang="ko-KR" altLang="en-US" sz="600" dirty="0"/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-4.</a:t>
                      </a:r>
                      <a:r>
                        <a:rPr lang="en-US" sz="600" dirty="0">
                          <a:sym typeface="Helvetica Neue"/>
                        </a:rPr>
                        <a:t>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10.667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11.054</a:t>
                      </a:r>
                      <a:endParaRPr lang="ko-KR" altLang="en-US" sz="600" dirty="0"/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</a:t>
                      </a:r>
                      <a:r>
                        <a:rPr lang="en-US" sz="600" dirty="0">
                          <a:sym typeface="Helvetica Neue"/>
                        </a:rPr>
                        <a:t>4.1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9.784</a:t>
                      </a:r>
                      <a:endParaRPr lang="ko-KR" altLang="en-US" sz="600" dirty="0"/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10.168</a:t>
                      </a:r>
                      <a:endParaRPr lang="ko-KR" altLang="en-US" sz="600" dirty="0"/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4.1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1.884</a:t>
                      </a:r>
                      <a:endParaRPr lang="ko-KR" altLang="en-US" sz="600" dirty="0"/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2.373</a:t>
                      </a:r>
                      <a:endParaRPr lang="ko-KR" altLang="en-US" sz="600" dirty="0"/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4.1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10.829</a:t>
                      </a:r>
                      <a:endParaRPr lang="ko-KR" altLang="en-US" sz="600" dirty="0"/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11.207</a:t>
                      </a:r>
                      <a:endParaRPr lang="ko-KR" altLang="en-US" sz="600" dirty="0"/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4.0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11.017</a:t>
                      </a:r>
                      <a:endParaRPr lang="ko-KR" altLang="en-US" sz="600" dirty="0"/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11.422</a:t>
                      </a:r>
                      <a:endParaRPr lang="ko-KR" altLang="en-US" sz="600" dirty="0"/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23" name="표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5566700"/>
              </p:ext>
            </p:extLst>
          </p:nvPr>
        </p:nvGraphicFramePr>
        <p:xfrm>
          <a:off x="8185393" y="13164"/>
          <a:ext cx="2151562" cy="1645313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12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231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enflurane</a:t>
                      </a: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31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31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497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231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-</a:t>
                      </a:r>
                      <a:r>
                        <a:rPr lang="en-US" sz="600" dirty="0">
                          <a:sym typeface="Helvetica Neue"/>
                        </a:rPr>
                        <a:t>5.0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231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</a:t>
                      </a:r>
                      <a:r>
                        <a:rPr lang="en-US" altLang="ko-KR" sz="600" dirty="0">
                          <a:sym typeface="Helvetica Neue"/>
                        </a:rPr>
                        <a:t>-4.9</a:t>
                      </a:r>
                      <a:r>
                        <a:rPr lang="ko-KR" altLang="en-US" sz="600" dirty="0">
                          <a:sym typeface="Helvetica Neue"/>
                        </a:rPr>
                        <a:t> 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2.378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 4.093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231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</a:t>
                      </a:r>
                      <a:r>
                        <a:rPr lang="en-US" altLang="ko-KR" sz="600" dirty="0">
                          <a:sym typeface="Helvetica Neue"/>
                        </a:rPr>
                        <a:t>-4.9</a:t>
                      </a:r>
                      <a:r>
                        <a:rPr lang="ko-KR" altLang="en-US" sz="600" dirty="0">
                          <a:sym typeface="Helvetica Neue"/>
                        </a:rPr>
                        <a:t> 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1.535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 2.053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231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</a:t>
                      </a:r>
                      <a:r>
                        <a:rPr lang="en-US" altLang="ko-KR" sz="600" dirty="0">
                          <a:sym typeface="Helvetica Neue"/>
                        </a:rPr>
                        <a:t>-4.9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9.729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10.723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231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</a:t>
                      </a:r>
                      <a:r>
                        <a:rPr lang="en-US" altLang="ko-KR" sz="600" dirty="0">
                          <a:sym typeface="Helvetica Neue"/>
                        </a:rPr>
                        <a:t>-4.8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11.507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 12.284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23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-</a:t>
                      </a:r>
                      <a:r>
                        <a:rPr lang="en-US" sz="600" dirty="0">
                          <a:sym typeface="Helvetica Neue"/>
                        </a:rPr>
                        <a:t>4.7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10.809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 12.526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231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</a:t>
                      </a:r>
                      <a:r>
                        <a:rPr lang="en-US" altLang="ko-KR" sz="600" dirty="0">
                          <a:sym typeface="Helvetica Neue"/>
                        </a:rPr>
                        <a:t>-4.7</a:t>
                      </a:r>
                      <a:r>
                        <a:rPr lang="ko-KR" altLang="en-US" sz="600" dirty="0">
                          <a:sym typeface="Helvetica Neue"/>
                        </a:rPr>
                        <a:t> </a:t>
                      </a:r>
                      <a:endParaRPr lang="en-US" altLang="ko-KR"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11.571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 12.694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23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</a:t>
                      </a:r>
                      <a:r>
                        <a:rPr lang="en-US" altLang="ko-KR" sz="600" dirty="0">
                          <a:sym typeface="Helvetica Neue"/>
                        </a:rPr>
                        <a:t>-4.7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11.329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 12.091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231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-4</a:t>
                      </a:r>
                      <a:r>
                        <a:rPr lang="en-US" sz="600" dirty="0">
                          <a:sym typeface="Helvetica Neue"/>
                        </a:rPr>
                        <a:t>.7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2.460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altLang="ko-KR" sz="600" dirty="0">
                          <a:sym typeface="Helvetica Neue"/>
                        </a:rPr>
                        <a:t> 4.052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24" name="표"/>
          <p:cNvGraphicFramePr/>
          <p:nvPr>
            <p:extLst>
              <p:ext uri="{D42A27DB-BD31-4B8C-83A1-F6EECF244321}">
                <p14:modId xmlns:p14="http://schemas.microsoft.com/office/powerpoint/2010/main" val="2109599237"/>
              </p:ext>
            </p:extLst>
          </p:nvPr>
        </p:nvGraphicFramePr>
        <p:xfrm>
          <a:off x="8185393" y="3519997"/>
          <a:ext cx="2151562" cy="164531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13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isoflurane</a:t>
                      </a: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>
                        <a:solidFill>
                          <a:schemeClr val="bg1"/>
                        </a:solidFill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-5.</a:t>
                      </a:r>
                      <a:r>
                        <a:rPr lang="en-US" sz="600" dirty="0">
                          <a:sym typeface="Helvetica Neue"/>
                        </a:rPr>
                        <a:t>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-5.</a:t>
                      </a:r>
                      <a:r>
                        <a:rPr lang="en-US" sz="600" dirty="0">
                          <a:sym typeface="Helvetica Neue"/>
                        </a:rPr>
                        <a:t>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1.862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2.481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-5.</a:t>
                      </a:r>
                      <a:r>
                        <a:rPr lang="en-US" sz="600" dirty="0">
                          <a:sym typeface="Helvetica Neue"/>
                        </a:rPr>
                        <a:t>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9.852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10.473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-5.</a:t>
                      </a:r>
                      <a:r>
                        <a:rPr lang="en-US" sz="600" dirty="0">
                          <a:sym typeface="Helvetica Neue"/>
                        </a:rPr>
                        <a:t>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10.324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10.658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-5.</a:t>
                      </a:r>
                      <a:r>
                        <a:rPr lang="en-US" sz="600" dirty="0">
                          <a:sym typeface="Helvetica Neue"/>
                        </a:rPr>
                        <a:t>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9.579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10.248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</a:t>
                      </a:r>
                      <a:r>
                        <a:rPr lang="en-US" sz="600" dirty="0">
                          <a:sym typeface="Helvetica Neue"/>
                        </a:rPr>
                        <a:t>4.9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9.694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10.118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4.8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19.128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19.944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-4.8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19.084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19.876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656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-4.8 </a:t>
                      </a:r>
                    </a:p>
                  </a:txBody>
                  <a:tcPr marL="6292" marR="6292" marT="6292" marB="6292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12.817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13.541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25" name="표"/>
          <p:cNvGraphicFramePr/>
          <p:nvPr>
            <p:extLst>
              <p:ext uri="{D42A27DB-BD31-4B8C-83A1-F6EECF244321}">
                <p14:modId xmlns:p14="http://schemas.microsoft.com/office/powerpoint/2010/main" val="2530277568"/>
              </p:ext>
            </p:extLst>
          </p:nvPr>
        </p:nvGraphicFramePr>
        <p:xfrm>
          <a:off x="8185393" y="5212690"/>
          <a:ext cx="2151562" cy="164531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89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37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8499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sevoflurane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32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-5.</a:t>
                      </a:r>
                      <a:r>
                        <a:rPr lang="en-US" sz="600" dirty="0">
                          <a:sym typeface="Helvetica Neue"/>
                        </a:rPr>
                        <a:t>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-5.</a:t>
                      </a:r>
                      <a:r>
                        <a:rPr lang="en-US" sz="600" dirty="0">
                          <a:sym typeface="Helvetica Neue"/>
                        </a:rPr>
                        <a:t>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8.003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9.562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-5.2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1.147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1.990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-5</a:t>
                      </a:r>
                      <a:r>
                        <a:rPr lang="en-US" sz="600" dirty="0">
                          <a:sym typeface="Helvetica Neue"/>
                        </a:rPr>
                        <a:t>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1.888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4.135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5.1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1.934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3.635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</a:t>
                      </a:r>
                      <a:r>
                        <a:rPr lang="en-US" sz="600" dirty="0">
                          <a:sym typeface="Helvetica Neue"/>
                        </a:rPr>
                        <a:t>5.1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7.819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9.193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5.1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1.892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3.210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5.0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1.242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3.103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849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-4.</a:t>
                      </a:r>
                      <a:r>
                        <a:rPr lang="en-US" sz="600" dirty="0">
                          <a:sym typeface="Helvetica Neue"/>
                        </a:rPr>
                        <a:t>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1.752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3.164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03821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326775"/>
              </p:ext>
            </p:extLst>
          </p:nvPr>
        </p:nvGraphicFramePr>
        <p:xfrm>
          <a:off x="979707" y="28575"/>
          <a:ext cx="2123999" cy="1645202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03238">
                  <a:extLst>
                    <a:ext uri="{9D8B030D-6E8A-4147-A177-3AD203B41FA5}">
                      <a16:colId xmlns:a16="http://schemas.microsoft.com/office/drawing/2014/main" val="2836008516"/>
                    </a:ext>
                  </a:extLst>
                </a:gridCol>
                <a:gridCol w="161726">
                  <a:extLst>
                    <a:ext uri="{9D8B030D-6E8A-4147-A177-3AD203B41FA5}">
                      <a16:colId xmlns:a16="http://schemas.microsoft.com/office/drawing/2014/main" val="3004419058"/>
                    </a:ext>
                  </a:extLst>
                </a:gridCol>
                <a:gridCol w="544476">
                  <a:extLst>
                    <a:ext uri="{9D8B030D-6E8A-4147-A177-3AD203B41FA5}">
                      <a16:colId xmlns:a16="http://schemas.microsoft.com/office/drawing/2014/main" val="2142990018"/>
                    </a:ext>
                  </a:extLst>
                </a:gridCol>
                <a:gridCol w="614559">
                  <a:extLst>
                    <a:ext uri="{9D8B030D-6E8A-4147-A177-3AD203B41FA5}">
                      <a16:colId xmlns:a16="http://schemas.microsoft.com/office/drawing/2014/main" val="2820525535"/>
                    </a:ext>
                  </a:extLst>
                </a:gridCol>
              </a:tblGrid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olidFill>
                            <a:schemeClr val="bg1"/>
                          </a:solidFill>
                          <a:sym typeface="Helvetica Neue"/>
                        </a:rPr>
                        <a:t>diazepam</a:t>
                      </a:r>
                      <a:endParaRPr sz="600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75820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297841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u.b</a:t>
                      </a:r>
                      <a:r>
                        <a:rPr sz="600" dirty="0">
                          <a:sym typeface="Helvetica Neue"/>
                        </a:rPr>
                        <a:t>.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49134338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834866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7.4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617681256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7.2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27.810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29.584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407245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7.1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26.304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28.224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159367800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7.0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29.593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32.284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833235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6.9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53.184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56.635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991769392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</a:t>
                      </a:r>
                      <a:r>
                        <a:rPr lang="en-US" sz="600" dirty="0">
                          <a:sym typeface="Helvetica Neue"/>
                        </a:rPr>
                        <a:t>-6.9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30.032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32.087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292672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6.9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23.518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25.784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3015325718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6</a:t>
                      </a:r>
                      <a:r>
                        <a:rPr sz="600" dirty="0">
                          <a:sym typeface="Helvetica Neue"/>
                        </a:rPr>
                        <a:t>.9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1.846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2.638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638322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6</a:t>
                      </a:r>
                      <a:r>
                        <a:rPr sz="600" dirty="0">
                          <a:sym typeface="Helvetica Neue"/>
                        </a:rPr>
                        <a:t>.8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28.245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</a:t>
                      </a:r>
                      <a:r>
                        <a:rPr lang="en-US" sz="600" dirty="0">
                          <a:sym typeface="Helvetica Neue"/>
                        </a:rPr>
                        <a:t>0.580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924657"/>
                  </a:ext>
                </a:extLst>
              </a:tr>
            </a:tbl>
          </a:graphicData>
        </a:graphic>
      </p:graphicFrame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786754"/>
              </p:ext>
            </p:extLst>
          </p:nvPr>
        </p:nvGraphicFramePr>
        <p:xfrm>
          <a:off x="3158114" y="28575"/>
          <a:ext cx="2124000" cy="1645202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03238">
                  <a:extLst>
                    <a:ext uri="{9D8B030D-6E8A-4147-A177-3AD203B41FA5}">
                      <a16:colId xmlns:a16="http://schemas.microsoft.com/office/drawing/2014/main" val="2836008516"/>
                    </a:ext>
                  </a:extLst>
                </a:gridCol>
                <a:gridCol w="161726">
                  <a:extLst>
                    <a:ext uri="{9D8B030D-6E8A-4147-A177-3AD203B41FA5}">
                      <a16:colId xmlns:a16="http://schemas.microsoft.com/office/drawing/2014/main" val="3004419058"/>
                    </a:ext>
                  </a:extLst>
                </a:gridCol>
                <a:gridCol w="544477">
                  <a:extLst>
                    <a:ext uri="{9D8B030D-6E8A-4147-A177-3AD203B41FA5}">
                      <a16:colId xmlns:a16="http://schemas.microsoft.com/office/drawing/2014/main" val="2142990018"/>
                    </a:ext>
                  </a:extLst>
                </a:gridCol>
                <a:gridCol w="614559">
                  <a:extLst>
                    <a:ext uri="{9D8B030D-6E8A-4147-A177-3AD203B41FA5}">
                      <a16:colId xmlns:a16="http://schemas.microsoft.com/office/drawing/2014/main" val="2820525535"/>
                    </a:ext>
                  </a:extLst>
                </a:gridCol>
              </a:tblGrid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olidFill>
                            <a:schemeClr val="bg1"/>
                          </a:solidFill>
                          <a:sym typeface="Helvetica Neue"/>
                        </a:rPr>
                        <a:t>diazepam(ECD)</a:t>
                      </a:r>
                      <a:endParaRPr sz="600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75820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297841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49134338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834866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8.2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617681256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7.5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2.152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4.402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407245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7.4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19.933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21.125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159367800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7.0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20.045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21.675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833235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6.9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27.410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28.893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991769392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</a:t>
                      </a:r>
                      <a:r>
                        <a:rPr lang="en-US" sz="600" dirty="0">
                          <a:sym typeface="Helvetica Neue"/>
                        </a:rPr>
                        <a:t>-6.8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12.800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14.466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292672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6.7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18.832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20.810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3015325718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6</a:t>
                      </a:r>
                      <a:r>
                        <a:rPr sz="600" dirty="0">
                          <a:sym typeface="Helvetica Neue"/>
                        </a:rPr>
                        <a:t>.</a:t>
                      </a:r>
                      <a:r>
                        <a:rPr lang="en-US" sz="600" dirty="0">
                          <a:sym typeface="Helvetica Neue"/>
                        </a:rPr>
                        <a:t>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71.733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19.665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638322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6</a:t>
                      </a:r>
                      <a:r>
                        <a:rPr sz="600" dirty="0">
                          <a:sym typeface="Helvetica Neue"/>
                        </a:rPr>
                        <a:t>.</a:t>
                      </a:r>
                      <a:r>
                        <a:rPr lang="en-US" sz="600" dirty="0">
                          <a:sym typeface="Helvetica Neue"/>
                        </a:rPr>
                        <a:t>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27.834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29.358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924657"/>
                  </a:ext>
                </a:extLst>
              </a:tr>
            </a:tbl>
          </a:graphicData>
        </a:graphic>
      </p:graphicFrame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205408"/>
              </p:ext>
            </p:extLst>
          </p:nvPr>
        </p:nvGraphicFramePr>
        <p:xfrm>
          <a:off x="5336522" y="28575"/>
          <a:ext cx="2123999" cy="1645202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03238">
                  <a:extLst>
                    <a:ext uri="{9D8B030D-6E8A-4147-A177-3AD203B41FA5}">
                      <a16:colId xmlns:a16="http://schemas.microsoft.com/office/drawing/2014/main" val="2836008516"/>
                    </a:ext>
                  </a:extLst>
                </a:gridCol>
                <a:gridCol w="161726">
                  <a:extLst>
                    <a:ext uri="{9D8B030D-6E8A-4147-A177-3AD203B41FA5}">
                      <a16:colId xmlns:a16="http://schemas.microsoft.com/office/drawing/2014/main" val="3004419058"/>
                    </a:ext>
                  </a:extLst>
                </a:gridCol>
                <a:gridCol w="544476">
                  <a:extLst>
                    <a:ext uri="{9D8B030D-6E8A-4147-A177-3AD203B41FA5}">
                      <a16:colId xmlns:a16="http://schemas.microsoft.com/office/drawing/2014/main" val="2142990018"/>
                    </a:ext>
                  </a:extLst>
                </a:gridCol>
                <a:gridCol w="614559">
                  <a:extLst>
                    <a:ext uri="{9D8B030D-6E8A-4147-A177-3AD203B41FA5}">
                      <a16:colId xmlns:a16="http://schemas.microsoft.com/office/drawing/2014/main" val="2820525535"/>
                    </a:ext>
                  </a:extLst>
                </a:gridCol>
              </a:tblGrid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olidFill>
                            <a:schemeClr val="bg1"/>
                          </a:solidFill>
                          <a:sym typeface="Helvetica Neue"/>
                        </a:rPr>
                        <a:t>diazepam(TMD)</a:t>
                      </a:r>
                      <a:endParaRPr sz="600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75820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297841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49134338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834866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8.8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617681256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8.6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22.683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24.052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407245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8.6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32.681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34.983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159367800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8.6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2.459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5.126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833235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8.4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2.799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5.299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991769392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</a:t>
                      </a:r>
                      <a:r>
                        <a:rPr lang="en-US" sz="600" dirty="0">
                          <a:sym typeface="Helvetica Neue"/>
                        </a:rPr>
                        <a:t>-8.3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19.718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22.249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292672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8.1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2.264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4.794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3015325718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8.1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19.136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22.056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638322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8.0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44.353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46.058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924657"/>
                  </a:ext>
                </a:extLst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828960"/>
              </p:ext>
            </p:extLst>
          </p:nvPr>
        </p:nvGraphicFramePr>
        <p:xfrm>
          <a:off x="7514929" y="35477"/>
          <a:ext cx="2124000" cy="1645202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03238">
                  <a:extLst>
                    <a:ext uri="{9D8B030D-6E8A-4147-A177-3AD203B41FA5}">
                      <a16:colId xmlns:a16="http://schemas.microsoft.com/office/drawing/2014/main" val="2836008516"/>
                    </a:ext>
                  </a:extLst>
                </a:gridCol>
                <a:gridCol w="161726">
                  <a:extLst>
                    <a:ext uri="{9D8B030D-6E8A-4147-A177-3AD203B41FA5}">
                      <a16:colId xmlns:a16="http://schemas.microsoft.com/office/drawing/2014/main" val="3004419058"/>
                    </a:ext>
                  </a:extLst>
                </a:gridCol>
                <a:gridCol w="544477">
                  <a:extLst>
                    <a:ext uri="{9D8B030D-6E8A-4147-A177-3AD203B41FA5}">
                      <a16:colId xmlns:a16="http://schemas.microsoft.com/office/drawing/2014/main" val="2142990018"/>
                    </a:ext>
                  </a:extLst>
                </a:gridCol>
                <a:gridCol w="614559">
                  <a:extLst>
                    <a:ext uri="{9D8B030D-6E8A-4147-A177-3AD203B41FA5}">
                      <a16:colId xmlns:a16="http://schemas.microsoft.com/office/drawing/2014/main" val="2820525535"/>
                    </a:ext>
                  </a:extLst>
                </a:gridCol>
              </a:tblGrid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olidFill>
                            <a:schemeClr val="bg1"/>
                          </a:solidFill>
                          <a:sym typeface="Helvetica Neue"/>
                        </a:rPr>
                        <a:t>diazepam(</a:t>
                      </a:r>
                      <a:r>
                        <a:rPr lang="en-US"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TMDpore</a:t>
                      </a:r>
                      <a:endParaRPr sz="600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75820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297841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49134338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834866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8.4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617681256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7.2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28.293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29.276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407245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6.9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23.176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24.443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159367800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6.5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23.399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24.660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833235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6.5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29.322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30.416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991769392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</a:t>
                      </a:r>
                      <a:r>
                        <a:rPr lang="en-US" sz="600" dirty="0">
                          <a:sym typeface="Helvetica Neue"/>
                        </a:rPr>
                        <a:t>-6.4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5.951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8.476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292672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6.4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5.867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8.687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3015325718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6.4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29.588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30.735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638322"/>
                  </a:ext>
                </a:extLst>
              </a:tr>
              <a:tr h="12655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6.2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29.262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30.367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924657"/>
                  </a:ext>
                </a:extLst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317769"/>
              </p:ext>
            </p:extLst>
          </p:nvPr>
        </p:nvGraphicFramePr>
        <p:xfrm>
          <a:off x="979708" y="1883327"/>
          <a:ext cx="2123998" cy="163829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03238">
                  <a:extLst>
                    <a:ext uri="{9D8B030D-6E8A-4147-A177-3AD203B41FA5}">
                      <a16:colId xmlns:a16="http://schemas.microsoft.com/office/drawing/2014/main" val="2836008516"/>
                    </a:ext>
                  </a:extLst>
                </a:gridCol>
                <a:gridCol w="161726">
                  <a:extLst>
                    <a:ext uri="{9D8B030D-6E8A-4147-A177-3AD203B41FA5}">
                      <a16:colId xmlns:a16="http://schemas.microsoft.com/office/drawing/2014/main" val="3004419058"/>
                    </a:ext>
                  </a:extLst>
                </a:gridCol>
                <a:gridCol w="544476">
                  <a:extLst>
                    <a:ext uri="{9D8B030D-6E8A-4147-A177-3AD203B41FA5}">
                      <a16:colId xmlns:a16="http://schemas.microsoft.com/office/drawing/2014/main" val="2142990018"/>
                    </a:ext>
                  </a:extLst>
                </a:gridCol>
                <a:gridCol w="614558">
                  <a:extLst>
                    <a:ext uri="{9D8B030D-6E8A-4147-A177-3AD203B41FA5}">
                      <a16:colId xmlns:a16="http://schemas.microsoft.com/office/drawing/2014/main" val="2820525535"/>
                    </a:ext>
                  </a:extLst>
                </a:gridCol>
              </a:tblGrid>
              <a:tr h="12602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olidFill>
                            <a:schemeClr val="bg1"/>
                          </a:solidFill>
                          <a:sym typeface="Helvetica Neue"/>
                        </a:rPr>
                        <a:t>flumazenil</a:t>
                      </a:r>
                      <a:endParaRPr sz="600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75820"/>
                  </a:ext>
                </a:extLst>
              </a:tr>
              <a:tr h="12602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297841"/>
                  </a:ext>
                </a:extLst>
              </a:tr>
              <a:tr h="12602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49134338"/>
                  </a:ext>
                </a:extLst>
              </a:tr>
              <a:tr h="12602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834866"/>
                  </a:ext>
                </a:extLst>
              </a:tr>
              <a:tr h="12602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7.5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617681256"/>
                  </a:ext>
                </a:extLst>
              </a:tr>
              <a:tr h="12602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7.4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11.755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14.120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407245"/>
                  </a:ext>
                </a:extLst>
              </a:tr>
              <a:tr h="12602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7.3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62.697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64.934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159367800"/>
                  </a:ext>
                </a:extLst>
              </a:tr>
              <a:tr h="12602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7.1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1.881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3.349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833235"/>
                  </a:ext>
                </a:extLst>
              </a:tr>
              <a:tr h="12602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7.0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42.317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45.114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991769392"/>
                  </a:ext>
                </a:extLst>
              </a:tr>
              <a:tr h="12602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</a:t>
                      </a:r>
                      <a:r>
                        <a:rPr lang="en-US" sz="600" dirty="0">
                          <a:sym typeface="Helvetica Neue"/>
                        </a:rPr>
                        <a:t>-7.0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11.526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13.420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292672"/>
                  </a:ext>
                </a:extLst>
              </a:tr>
              <a:tr h="12602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7.0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21.776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24.728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3015325718"/>
                  </a:ext>
                </a:extLst>
              </a:tr>
              <a:tr h="12602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6.6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62.918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64.044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638322"/>
                  </a:ext>
                </a:extLst>
              </a:tr>
              <a:tr h="12602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6.5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63.602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65.863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924657"/>
                  </a:ext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426519"/>
              </p:ext>
            </p:extLst>
          </p:nvPr>
        </p:nvGraphicFramePr>
        <p:xfrm>
          <a:off x="3158114" y="1881641"/>
          <a:ext cx="2124000" cy="163998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03239">
                  <a:extLst>
                    <a:ext uri="{9D8B030D-6E8A-4147-A177-3AD203B41FA5}">
                      <a16:colId xmlns:a16="http://schemas.microsoft.com/office/drawing/2014/main" val="2836008516"/>
                    </a:ext>
                  </a:extLst>
                </a:gridCol>
                <a:gridCol w="161726">
                  <a:extLst>
                    <a:ext uri="{9D8B030D-6E8A-4147-A177-3AD203B41FA5}">
                      <a16:colId xmlns:a16="http://schemas.microsoft.com/office/drawing/2014/main" val="3004419058"/>
                    </a:ext>
                  </a:extLst>
                </a:gridCol>
                <a:gridCol w="544476">
                  <a:extLst>
                    <a:ext uri="{9D8B030D-6E8A-4147-A177-3AD203B41FA5}">
                      <a16:colId xmlns:a16="http://schemas.microsoft.com/office/drawing/2014/main" val="2142990018"/>
                    </a:ext>
                  </a:extLst>
                </a:gridCol>
                <a:gridCol w="614559">
                  <a:extLst>
                    <a:ext uri="{9D8B030D-6E8A-4147-A177-3AD203B41FA5}">
                      <a16:colId xmlns:a16="http://schemas.microsoft.com/office/drawing/2014/main" val="2820525535"/>
                    </a:ext>
                  </a:extLst>
                </a:gridCol>
              </a:tblGrid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olidFill>
                            <a:schemeClr val="bg1"/>
                          </a:solidFill>
                          <a:sym typeface="Helvetica Neue"/>
                        </a:rPr>
                        <a:t>flumazenil</a:t>
                      </a:r>
                      <a:endParaRPr sz="600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75820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297841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49134338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834866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7.8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617681256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7.7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2.367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3.959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407245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7.5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13.801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14.790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159367800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7.2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14.150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14.871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833235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7.1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20.120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22.656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991769392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</a:t>
                      </a:r>
                      <a:r>
                        <a:rPr lang="en-US" sz="600" dirty="0">
                          <a:sym typeface="Helvetica Neue"/>
                        </a:rPr>
                        <a:t>-7.0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19.511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21.250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292672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7.0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19.455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21.039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3015325718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6.9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13.515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15.187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638322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6.9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13.716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14.867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924657"/>
                  </a:ext>
                </a:extLst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567385"/>
              </p:ext>
            </p:extLst>
          </p:nvPr>
        </p:nvGraphicFramePr>
        <p:xfrm>
          <a:off x="5336522" y="1881641"/>
          <a:ext cx="2123998" cy="163998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03238">
                  <a:extLst>
                    <a:ext uri="{9D8B030D-6E8A-4147-A177-3AD203B41FA5}">
                      <a16:colId xmlns:a16="http://schemas.microsoft.com/office/drawing/2014/main" val="2836008516"/>
                    </a:ext>
                  </a:extLst>
                </a:gridCol>
                <a:gridCol w="161726">
                  <a:extLst>
                    <a:ext uri="{9D8B030D-6E8A-4147-A177-3AD203B41FA5}">
                      <a16:colId xmlns:a16="http://schemas.microsoft.com/office/drawing/2014/main" val="3004419058"/>
                    </a:ext>
                  </a:extLst>
                </a:gridCol>
                <a:gridCol w="544476">
                  <a:extLst>
                    <a:ext uri="{9D8B030D-6E8A-4147-A177-3AD203B41FA5}">
                      <a16:colId xmlns:a16="http://schemas.microsoft.com/office/drawing/2014/main" val="2142990018"/>
                    </a:ext>
                  </a:extLst>
                </a:gridCol>
                <a:gridCol w="614558">
                  <a:extLst>
                    <a:ext uri="{9D8B030D-6E8A-4147-A177-3AD203B41FA5}">
                      <a16:colId xmlns:a16="http://schemas.microsoft.com/office/drawing/2014/main" val="2820525535"/>
                    </a:ext>
                  </a:extLst>
                </a:gridCol>
              </a:tblGrid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olidFill>
                            <a:schemeClr val="bg1"/>
                          </a:solidFill>
                          <a:sym typeface="Helvetica Neue"/>
                        </a:rPr>
                        <a:t>flumazenil</a:t>
                      </a:r>
                      <a:endParaRPr sz="600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75820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297841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49134338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834866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7.5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617681256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7.4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1.528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2.210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407245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7.3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17.313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19.628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159367800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7.3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17.700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20.260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833235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7.2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14.037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16.676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991769392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</a:t>
                      </a:r>
                      <a:r>
                        <a:rPr lang="en-US" sz="600" dirty="0">
                          <a:sym typeface="Helvetica Neue"/>
                        </a:rPr>
                        <a:t>-7.2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34.076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35.967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292672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7.2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2.238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2.908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3015325718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7.1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17.757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20.754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638322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6.9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17.669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20.615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924657"/>
                  </a:ext>
                </a:extLst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245130"/>
              </p:ext>
            </p:extLst>
          </p:nvPr>
        </p:nvGraphicFramePr>
        <p:xfrm>
          <a:off x="7514928" y="1881641"/>
          <a:ext cx="2124001" cy="163998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03238">
                  <a:extLst>
                    <a:ext uri="{9D8B030D-6E8A-4147-A177-3AD203B41FA5}">
                      <a16:colId xmlns:a16="http://schemas.microsoft.com/office/drawing/2014/main" val="2836008516"/>
                    </a:ext>
                  </a:extLst>
                </a:gridCol>
                <a:gridCol w="161727">
                  <a:extLst>
                    <a:ext uri="{9D8B030D-6E8A-4147-A177-3AD203B41FA5}">
                      <a16:colId xmlns:a16="http://schemas.microsoft.com/office/drawing/2014/main" val="3004419058"/>
                    </a:ext>
                  </a:extLst>
                </a:gridCol>
                <a:gridCol w="544477">
                  <a:extLst>
                    <a:ext uri="{9D8B030D-6E8A-4147-A177-3AD203B41FA5}">
                      <a16:colId xmlns:a16="http://schemas.microsoft.com/office/drawing/2014/main" val="2142990018"/>
                    </a:ext>
                  </a:extLst>
                </a:gridCol>
                <a:gridCol w="614559">
                  <a:extLst>
                    <a:ext uri="{9D8B030D-6E8A-4147-A177-3AD203B41FA5}">
                      <a16:colId xmlns:a16="http://schemas.microsoft.com/office/drawing/2014/main" val="2820525535"/>
                    </a:ext>
                  </a:extLst>
                </a:gridCol>
              </a:tblGrid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olidFill>
                            <a:schemeClr val="bg1"/>
                          </a:solidFill>
                          <a:sym typeface="Helvetica Neue"/>
                        </a:rPr>
                        <a:t>flumazenil</a:t>
                      </a:r>
                      <a:endParaRPr sz="600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75820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297841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49134338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834866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7.5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617681256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7.2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3.433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4.889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407245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6.8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1.998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2.816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159367800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6.6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5.258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7.752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833235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6.2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27.195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30.664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991769392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</a:t>
                      </a:r>
                      <a:r>
                        <a:rPr lang="en-US" sz="600" dirty="0">
                          <a:sym typeface="Helvetica Neue"/>
                        </a:rPr>
                        <a:t>-6.1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28.093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31.239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292672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5.9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22.645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25.239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3015325718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5.9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7.223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9.388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638322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5.8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7.541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9.640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924657"/>
                  </a:ext>
                </a:extLst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532562"/>
              </p:ext>
            </p:extLst>
          </p:nvPr>
        </p:nvGraphicFramePr>
        <p:xfrm>
          <a:off x="978264" y="3731176"/>
          <a:ext cx="2125442" cy="163998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03784">
                  <a:extLst>
                    <a:ext uri="{9D8B030D-6E8A-4147-A177-3AD203B41FA5}">
                      <a16:colId xmlns:a16="http://schemas.microsoft.com/office/drawing/2014/main" val="2836008516"/>
                    </a:ext>
                  </a:extLst>
                </a:gridCol>
                <a:gridCol w="161836">
                  <a:extLst>
                    <a:ext uri="{9D8B030D-6E8A-4147-A177-3AD203B41FA5}">
                      <a16:colId xmlns:a16="http://schemas.microsoft.com/office/drawing/2014/main" val="3004419058"/>
                    </a:ext>
                  </a:extLst>
                </a:gridCol>
                <a:gridCol w="544846">
                  <a:extLst>
                    <a:ext uri="{9D8B030D-6E8A-4147-A177-3AD203B41FA5}">
                      <a16:colId xmlns:a16="http://schemas.microsoft.com/office/drawing/2014/main" val="2142990018"/>
                    </a:ext>
                  </a:extLst>
                </a:gridCol>
                <a:gridCol w="614976">
                  <a:extLst>
                    <a:ext uri="{9D8B030D-6E8A-4147-A177-3AD203B41FA5}">
                      <a16:colId xmlns:a16="http://schemas.microsoft.com/office/drawing/2014/main" val="2820525535"/>
                    </a:ext>
                  </a:extLst>
                </a:gridCol>
              </a:tblGrid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propofol</a:t>
                      </a:r>
                      <a:endParaRPr sz="600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75820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297841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49134338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834866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6.1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617681256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6.0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0.046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4.615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407245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5.8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2.694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3.997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159367800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5.7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17.889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19.580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833235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5.5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31.992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34.511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991769392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</a:t>
                      </a:r>
                      <a:r>
                        <a:rPr lang="en-US" sz="600" dirty="0">
                          <a:sym typeface="Helvetica Neue"/>
                        </a:rPr>
                        <a:t>-5.4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44.388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45.899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292672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5.2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23.877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25.652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3015325718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5.1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31.880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34.492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638322"/>
                  </a:ext>
                </a:extLst>
              </a:tr>
              <a:tr h="12615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5.1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66.685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69.917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924657"/>
                  </a:ext>
                </a:extLst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032451"/>
              </p:ext>
            </p:extLst>
          </p:nvPr>
        </p:nvGraphicFramePr>
        <p:xfrm>
          <a:off x="3158114" y="3729498"/>
          <a:ext cx="2124000" cy="1641666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03238">
                  <a:extLst>
                    <a:ext uri="{9D8B030D-6E8A-4147-A177-3AD203B41FA5}">
                      <a16:colId xmlns:a16="http://schemas.microsoft.com/office/drawing/2014/main" val="2836008516"/>
                    </a:ext>
                  </a:extLst>
                </a:gridCol>
                <a:gridCol w="161726">
                  <a:extLst>
                    <a:ext uri="{9D8B030D-6E8A-4147-A177-3AD203B41FA5}">
                      <a16:colId xmlns:a16="http://schemas.microsoft.com/office/drawing/2014/main" val="3004419058"/>
                    </a:ext>
                  </a:extLst>
                </a:gridCol>
                <a:gridCol w="544477">
                  <a:extLst>
                    <a:ext uri="{9D8B030D-6E8A-4147-A177-3AD203B41FA5}">
                      <a16:colId xmlns:a16="http://schemas.microsoft.com/office/drawing/2014/main" val="2142990018"/>
                    </a:ext>
                  </a:extLst>
                </a:gridCol>
                <a:gridCol w="614559">
                  <a:extLst>
                    <a:ext uri="{9D8B030D-6E8A-4147-A177-3AD203B41FA5}">
                      <a16:colId xmlns:a16="http://schemas.microsoft.com/office/drawing/2014/main" val="2820525535"/>
                    </a:ext>
                  </a:extLst>
                </a:gridCol>
              </a:tblGrid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propofol</a:t>
                      </a:r>
                      <a:endParaRPr sz="600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75820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297841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49134338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834866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5.7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617681256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5.7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0.114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4.601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407245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5.6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10.043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12.622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159367800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5.6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10.040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12.347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833235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5.4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19.809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21.240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991769392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</a:t>
                      </a:r>
                      <a:r>
                        <a:rPr lang="en-US" sz="600" dirty="0">
                          <a:sym typeface="Helvetica Neue"/>
                        </a:rPr>
                        <a:t>-5.4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19.877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21.386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292672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5.2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1.450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4.973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3015325718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5.1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19.005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20.546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638322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5.1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32.564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35.476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924657"/>
                  </a:ext>
                </a:extLst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407069"/>
              </p:ext>
            </p:extLst>
          </p:nvPr>
        </p:nvGraphicFramePr>
        <p:xfrm>
          <a:off x="5336522" y="3729495"/>
          <a:ext cx="2123998" cy="1641666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03238">
                  <a:extLst>
                    <a:ext uri="{9D8B030D-6E8A-4147-A177-3AD203B41FA5}">
                      <a16:colId xmlns:a16="http://schemas.microsoft.com/office/drawing/2014/main" val="2836008516"/>
                    </a:ext>
                  </a:extLst>
                </a:gridCol>
                <a:gridCol w="161726">
                  <a:extLst>
                    <a:ext uri="{9D8B030D-6E8A-4147-A177-3AD203B41FA5}">
                      <a16:colId xmlns:a16="http://schemas.microsoft.com/office/drawing/2014/main" val="3004419058"/>
                    </a:ext>
                  </a:extLst>
                </a:gridCol>
                <a:gridCol w="544476">
                  <a:extLst>
                    <a:ext uri="{9D8B030D-6E8A-4147-A177-3AD203B41FA5}">
                      <a16:colId xmlns:a16="http://schemas.microsoft.com/office/drawing/2014/main" val="2142990018"/>
                    </a:ext>
                  </a:extLst>
                </a:gridCol>
                <a:gridCol w="614558">
                  <a:extLst>
                    <a:ext uri="{9D8B030D-6E8A-4147-A177-3AD203B41FA5}">
                      <a16:colId xmlns:a16="http://schemas.microsoft.com/office/drawing/2014/main" val="2820525535"/>
                    </a:ext>
                  </a:extLst>
                </a:gridCol>
              </a:tblGrid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propofol</a:t>
                      </a:r>
                      <a:endParaRPr sz="600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75820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297841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49134338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834866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6.7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617681256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6.7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1.874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2.773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407245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6.6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1.886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4.841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159367800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6.3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16.090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17.618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833235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6.2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33.461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35.136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991769392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</a:t>
                      </a:r>
                      <a:r>
                        <a:rPr lang="en-US" sz="600" dirty="0">
                          <a:sym typeface="Helvetica Neue"/>
                        </a:rPr>
                        <a:t>-6.1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31.296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33.131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292672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6.1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31.322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33.153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3015325718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6.1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15.957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17.667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638322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6.0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15.785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17.799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924657"/>
                  </a:ext>
                </a:extLst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687117"/>
              </p:ext>
            </p:extLst>
          </p:nvPr>
        </p:nvGraphicFramePr>
        <p:xfrm>
          <a:off x="7514928" y="3729495"/>
          <a:ext cx="2124002" cy="1641666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03239">
                  <a:extLst>
                    <a:ext uri="{9D8B030D-6E8A-4147-A177-3AD203B41FA5}">
                      <a16:colId xmlns:a16="http://schemas.microsoft.com/office/drawing/2014/main" val="2836008516"/>
                    </a:ext>
                  </a:extLst>
                </a:gridCol>
                <a:gridCol w="161727">
                  <a:extLst>
                    <a:ext uri="{9D8B030D-6E8A-4147-A177-3AD203B41FA5}">
                      <a16:colId xmlns:a16="http://schemas.microsoft.com/office/drawing/2014/main" val="3004419058"/>
                    </a:ext>
                  </a:extLst>
                </a:gridCol>
                <a:gridCol w="544477">
                  <a:extLst>
                    <a:ext uri="{9D8B030D-6E8A-4147-A177-3AD203B41FA5}">
                      <a16:colId xmlns:a16="http://schemas.microsoft.com/office/drawing/2014/main" val="2142990018"/>
                    </a:ext>
                  </a:extLst>
                </a:gridCol>
                <a:gridCol w="614559">
                  <a:extLst>
                    <a:ext uri="{9D8B030D-6E8A-4147-A177-3AD203B41FA5}">
                      <a16:colId xmlns:a16="http://schemas.microsoft.com/office/drawing/2014/main" val="2820525535"/>
                    </a:ext>
                  </a:extLst>
                </a:gridCol>
              </a:tblGrid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propofol</a:t>
                      </a:r>
                      <a:endParaRPr sz="600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8390" marR="8390" marT="8390" marB="8390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75820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297841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49134338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834866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6.6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617681256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6.6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0.063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4.586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407245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6.5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1.902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5.404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1159367800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6.2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5.694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9.077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833235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6.0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14.778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16.809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991769392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</a:t>
                      </a:r>
                      <a:r>
                        <a:rPr lang="en-US" sz="600" dirty="0">
                          <a:sym typeface="Helvetica Neue"/>
                        </a:rPr>
                        <a:t>-6.0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14.761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16.660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292672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5.8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1.958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3.392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/>
                </a:tc>
                <a:extLst>
                  <a:ext uri="{0D108BD9-81ED-4DB2-BD59-A6C34878D82A}">
                    <a16:rowId xmlns:a16="http://schemas.microsoft.com/office/drawing/2014/main" val="3015325718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5.5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1.517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4.967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638322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5.3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600" dirty="0"/>
                        <a:t>14.352</a:t>
                      </a:r>
                      <a:endParaRPr lang="ko-KR" altLang="en-US" sz="600" dirty="0"/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16.095</a:t>
                      </a:r>
                      <a:endParaRPr sz="600" dirty="0">
                        <a:sym typeface="Helvetica Neue"/>
                      </a:endParaRPr>
                    </a:p>
                  </a:txBody>
                  <a:tcPr marL="8390" marR="8390" marT="8390" marB="839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924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636921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"/>
          <p:cNvGraphicFramePr/>
          <p:nvPr>
            <p:extLst>
              <p:ext uri="{D42A27DB-BD31-4B8C-83A1-F6EECF244321}">
                <p14:modId xmlns:p14="http://schemas.microsoft.com/office/powerpoint/2010/main" val="3164089947"/>
              </p:ext>
            </p:extLst>
          </p:nvPr>
        </p:nvGraphicFramePr>
        <p:xfrm>
          <a:off x="891822" y="90869"/>
          <a:ext cx="2151562" cy="1727387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13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2560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600" b="0" dirty="0">
                          <a:solidFill>
                            <a:schemeClr val="bg1"/>
                          </a:solidFill>
                          <a:sym typeface="Helvetica Neue"/>
                        </a:rPr>
                        <a:t>midazolam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92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92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392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56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8.3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256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8.3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66.288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67.569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256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7.6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41.908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44.553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256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7.4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1.903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2.570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256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7.2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72.877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75.708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256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</a:t>
                      </a:r>
                      <a:r>
                        <a:rPr lang="en-US" sz="600" dirty="0">
                          <a:sym typeface="Helvetica Neue"/>
                        </a:rPr>
                        <a:t>7.1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13.765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16.004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256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7.0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14.412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15.986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256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6.9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14.681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17.040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256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6.8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52.595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55.24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6" name="표"/>
          <p:cNvGraphicFramePr/>
          <p:nvPr>
            <p:extLst>
              <p:ext uri="{D42A27DB-BD31-4B8C-83A1-F6EECF244321}">
                <p14:modId xmlns:p14="http://schemas.microsoft.com/office/powerpoint/2010/main" val="3359352148"/>
              </p:ext>
            </p:extLst>
          </p:nvPr>
        </p:nvGraphicFramePr>
        <p:xfrm>
          <a:off x="891822" y="2021271"/>
          <a:ext cx="2151562" cy="167277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13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8369">
                <a:tc>
                  <a:txBody>
                    <a:bodyPr/>
                    <a:lstStyle/>
                    <a:p>
                      <a:pPr algn="ctr"/>
                      <a:r>
                        <a:rPr lang="en" altLang="ko-KR" sz="600" b="0" dirty="0">
                          <a:solidFill>
                            <a:schemeClr val="bg1"/>
                          </a:solidFill>
                          <a:effectLst/>
                        </a:rPr>
                        <a:t>alprazolam</a:t>
                      </a: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69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69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969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8369">
                <a:tc>
                  <a:txBody>
                    <a:bodyPr/>
                    <a:lstStyle/>
                    <a:p>
                      <a:pPr algn="ctr"/>
                      <a:r>
                        <a:rPr sz="600" dirty="0">
                          <a:latin typeface="+mn-lt"/>
                          <a:sym typeface="Helvetica Neue"/>
                        </a:rPr>
                        <a:t>1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-8.6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83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2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-8.5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53.289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54.863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836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latin typeface="+mn-lt"/>
                          <a:sym typeface="Helvetica Neue"/>
                        </a:rPr>
                        <a:t>8.3</a:t>
                      </a:r>
                      <a:endParaRPr sz="600" dirty="0">
                        <a:latin typeface="+mn-lt"/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65.483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68.744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8369">
                <a:tc>
                  <a:txBody>
                    <a:bodyPr/>
                    <a:lstStyle/>
                    <a:p>
                      <a:pPr algn="ctr"/>
                      <a:r>
                        <a:rPr sz="600" dirty="0">
                          <a:latin typeface="+mn-lt"/>
                          <a:sym typeface="Helvetica Neue"/>
                        </a:rPr>
                        <a:t>4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-7.9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32.434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34.764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83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5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-7.3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63.029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65.364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83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6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-7.2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30.521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32.866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83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7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-7.2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28.905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30.554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83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8         -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7.1</a:t>
                      </a:r>
                      <a:endParaRPr sz="600" dirty="0">
                        <a:latin typeface="+mn-lt"/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11.150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12.935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8369"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+mn-lt"/>
                          <a:sym typeface="Helvetica Neue"/>
                        </a:rPr>
                        <a:t>9</a:t>
                      </a:r>
                      <a:r>
                        <a:rPr sz="600" dirty="0">
                          <a:latin typeface="+mn-lt"/>
                          <a:sym typeface="Helvetica Neue"/>
                        </a:rPr>
                        <a:t>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-8.6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0.000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8" name="표"/>
          <p:cNvGraphicFramePr/>
          <p:nvPr>
            <p:extLst>
              <p:ext uri="{D42A27DB-BD31-4B8C-83A1-F6EECF244321}">
                <p14:modId xmlns:p14="http://schemas.microsoft.com/office/powerpoint/2010/main" val="3946256430"/>
              </p:ext>
            </p:extLst>
          </p:nvPr>
        </p:nvGraphicFramePr>
        <p:xfrm>
          <a:off x="3155245" y="2021269"/>
          <a:ext cx="2151562" cy="1672781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13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1853">
                <a:tc>
                  <a:txBody>
                    <a:bodyPr/>
                    <a:lstStyle/>
                    <a:p>
                      <a:pPr algn="ctr"/>
                      <a:r>
                        <a:rPr lang="en" altLang="ko-KR" sz="600" b="0" dirty="0">
                          <a:solidFill>
                            <a:schemeClr val="bg1"/>
                          </a:solidFill>
                          <a:effectLst/>
                        </a:rPr>
                        <a:t>alprazolam</a:t>
                      </a: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11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311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11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algn="ctr"/>
                      <a:r>
                        <a:rPr sz="600" dirty="0">
                          <a:latin typeface="+mn-lt"/>
                          <a:sym typeface="Helvetica Neue"/>
                        </a:rPr>
                        <a:t>1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-8.3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0.000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0.000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2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-8.3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13.599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15.028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latin typeface="+mn-lt"/>
                          <a:sym typeface="Helvetica Neue"/>
                        </a:rPr>
                        <a:t>7.9</a:t>
                      </a:r>
                      <a:endParaRPr sz="600" dirty="0">
                        <a:latin typeface="+mn-lt"/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19.444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21.664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algn="ctr"/>
                      <a:r>
                        <a:rPr sz="600" dirty="0">
                          <a:latin typeface="+mn-lt"/>
                          <a:sym typeface="Helvetica Neue"/>
                        </a:rPr>
                        <a:t>4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-7.8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2.944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5.543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5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-7.8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2.377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4.734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6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-7.6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19.869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21.744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7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-7.5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1.791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2.201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8         -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7.3</a:t>
                      </a:r>
                      <a:endParaRPr sz="600" dirty="0">
                        <a:latin typeface="+mn-lt"/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11.753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13.479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+mn-lt"/>
                          <a:sym typeface="Helvetica Neue"/>
                        </a:rPr>
                        <a:t>9</a:t>
                      </a:r>
                      <a:r>
                        <a:rPr sz="600">
                          <a:latin typeface="+mn-lt"/>
                          <a:sym typeface="Helvetica Neue"/>
                        </a:rPr>
                        <a:t>         </a:t>
                      </a:r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-7.2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17.223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19.608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9" name="표"/>
          <p:cNvGraphicFramePr/>
          <p:nvPr>
            <p:extLst>
              <p:ext uri="{D42A27DB-BD31-4B8C-83A1-F6EECF244321}">
                <p14:modId xmlns:p14="http://schemas.microsoft.com/office/powerpoint/2010/main" val="2939169695"/>
              </p:ext>
            </p:extLst>
          </p:nvPr>
        </p:nvGraphicFramePr>
        <p:xfrm>
          <a:off x="5418668" y="2021269"/>
          <a:ext cx="2151562" cy="1672781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13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1853">
                <a:tc>
                  <a:txBody>
                    <a:bodyPr/>
                    <a:lstStyle/>
                    <a:p>
                      <a:pPr algn="ctr"/>
                      <a:r>
                        <a:rPr lang="en" altLang="ko-KR" sz="600" b="0" dirty="0">
                          <a:solidFill>
                            <a:schemeClr val="bg1"/>
                          </a:solidFill>
                          <a:effectLst/>
                        </a:rPr>
                        <a:t>alprazolam</a:t>
                      </a: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11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311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11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algn="ctr"/>
                      <a:r>
                        <a:rPr sz="600" dirty="0">
                          <a:latin typeface="+mn-lt"/>
                          <a:sym typeface="Helvetica Neue"/>
                        </a:rPr>
                        <a:t>1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-8.8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0.000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0.000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2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-8.4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32.674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35.549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latin typeface="+mn-lt"/>
                          <a:sym typeface="Helvetica Neue"/>
                        </a:rPr>
                        <a:t>8.4</a:t>
                      </a:r>
                      <a:endParaRPr sz="600" dirty="0">
                        <a:latin typeface="+mn-lt"/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37.900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39.403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algn="ctr"/>
                      <a:r>
                        <a:rPr sz="600" dirty="0">
                          <a:latin typeface="+mn-lt"/>
                          <a:sym typeface="Helvetica Neue"/>
                        </a:rPr>
                        <a:t>4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-8.2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32.424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35.816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5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-8.0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21.379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23.566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6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-7.8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21.321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23.181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7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-7.8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24.750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26.227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8         -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7.5</a:t>
                      </a:r>
                      <a:endParaRPr sz="600" dirty="0">
                        <a:latin typeface="+mn-lt"/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21.782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23.821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7333"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+mn-lt"/>
                          <a:sym typeface="Helvetica Neue"/>
                        </a:rPr>
                        <a:t>9</a:t>
                      </a:r>
                      <a:r>
                        <a:rPr sz="600" dirty="0">
                          <a:latin typeface="+mn-lt"/>
                          <a:sym typeface="Helvetica Neue"/>
                        </a:rPr>
                        <a:t>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-7.4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25.114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27.363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924" marR="19924" marT="19924" marB="19924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0" name="표"/>
          <p:cNvGraphicFramePr/>
          <p:nvPr>
            <p:extLst>
              <p:ext uri="{D42A27DB-BD31-4B8C-83A1-F6EECF244321}">
                <p14:modId xmlns:p14="http://schemas.microsoft.com/office/powerpoint/2010/main" val="3659300366"/>
              </p:ext>
            </p:extLst>
          </p:nvPr>
        </p:nvGraphicFramePr>
        <p:xfrm>
          <a:off x="7682091" y="2021269"/>
          <a:ext cx="2151562" cy="1675441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13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5353">
                <a:tc>
                  <a:txBody>
                    <a:bodyPr/>
                    <a:lstStyle/>
                    <a:p>
                      <a:pPr algn="ctr"/>
                      <a:r>
                        <a:rPr lang="en" altLang="ko-KR" sz="600" b="0" dirty="0">
                          <a:solidFill>
                            <a:schemeClr val="bg1"/>
                          </a:solidFill>
                          <a:effectLst/>
                        </a:rPr>
                        <a:t>alprazolam</a:t>
                      </a: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64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64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64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9721">
                <a:tc>
                  <a:txBody>
                    <a:bodyPr/>
                    <a:lstStyle/>
                    <a:p>
                      <a:pPr algn="ctr"/>
                      <a:r>
                        <a:rPr sz="600" dirty="0">
                          <a:latin typeface="+mn-lt"/>
                          <a:sym typeface="Helvetica Neue"/>
                        </a:rPr>
                        <a:t>1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-7.6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0.000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0.000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97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2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-7.0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5.065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7.261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9721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latin typeface="+mn-lt"/>
                          <a:sym typeface="Helvetica Neue"/>
                        </a:rPr>
                        <a:t>6.9</a:t>
                      </a:r>
                      <a:endParaRPr sz="600" dirty="0">
                        <a:latin typeface="+mn-lt"/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30.589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33.224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9721">
                <a:tc>
                  <a:txBody>
                    <a:bodyPr/>
                    <a:lstStyle/>
                    <a:p>
                      <a:pPr algn="ctr"/>
                      <a:r>
                        <a:rPr sz="600" dirty="0">
                          <a:latin typeface="+mn-lt"/>
                          <a:sym typeface="Helvetica Neue"/>
                        </a:rPr>
                        <a:t>4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-6.7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2.773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4.959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97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5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-6.6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4.243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7.785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97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6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-6.5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29.155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32.499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97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7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-6.4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2.813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5.263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97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olidFill>
                            <a:srgbClr val="000000"/>
                          </a:solidFill>
                          <a:effectLst/>
                          <a:latin typeface="+mn-lt"/>
                          <a:sym typeface="Helvetica Neue Light"/>
                        </a:rPr>
                        <a:t>6.3</a:t>
                      </a:r>
                      <a:endParaRPr sz="600" dirty="0">
                        <a:latin typeface="+mn-lt"/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30.617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33.243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9721"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+mn-lt"/>
                          <a:sym typeface="Helvetica Neue"/>
                        </a:rPr>
                        <a:t>9</a:t>
                      </a:r>
                      <a:r>
                        <a:rPr sz="600" dirty="0">
                          <a:latin typeface="+mn-lt"/>
                          <a:sym typeface="Helvetica Neue"/>
                        </a:rPr>
                        <a:t>         </a:t>
                      </a:r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-6.2</a:t>
                      </a:r>
                      <a:endParaRPr lang="ko-Kore-KR" altLang="en-US" sz="600" dirty="0">
                        <a:effectLst/>
                        <a:latin typeface="+mn-lt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latin typeface="+mn-lt"/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2.963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5.105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5" name="표"/>
          <p:cNvGraphicFramePr/>
          <p:nvPr>
            <p:extLst>
              <p:ext uri="{D42A27DB-BD31-4B8C-83A1-F6EECF244321}">
                <p14:modId xmlns:p14="http://schemas.microsoft.com/office/powerpoint/2010/main" val="227441883"/>
              </p:ext>
            </p:extLst>
          </p:nvPr>
        </p:nvGraphicFramePr>
        <p:xfrm>
          <a:off x="3155245" y="71167"/>
          <a:ext cx="2151562" cy="1747087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13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0921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600" b="0" dirty="0">
                          <a:solidFill>
                            <a:schemeClr val="bg1"/>
                          </a:solidFill>
                          <a:sym typeface="Helvetica Neue"/>
                        </a:rPr>
                        <a:t>midazolam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27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27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227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548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7.6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0.000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0.000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548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7.0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5.064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7.262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548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6.9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30.571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33.202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548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6.7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2.770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4.961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548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6.6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4.260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7.796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548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</a:t>
                      </a:r>
                      <a:r>
                        <a:rPr lang="en-US" sz="600" dirty="0">
                          <a:sym typeface="Helvetica Neue"/>
                        </a:rPr>
                        <a:t>6.5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29.183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32.516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548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6.3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31.829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35.452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48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6.2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4.103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6.377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5483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6.2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4.957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8.515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19288" marR="19288" marT="19288" marB="19288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6" name="표"/>
          <p:cNvGraphicFramePr/>
          <p:nvPr>
            <p:extLst>
              <p:ext uri="{D42A27DB-BD31-4B8C-83A1-F6EECF244321}">
                <p14:modId xmlns:p14="http://schemas.microsoft.com/office/powerpoint/2010/main" val="840887385"/>
              </p:ext>
            </p:extLst>
          </p:nvPr>
        </p:nvGraphicFramePr>
        <p:xfrm>
          <a:off x="5418668" y="90869"/>
          <a:ext cx="2151562" cy="172738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13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5638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600" b="0" dirty="0">
                          <a:solidFill>
                            <a:schemeClr val="bg1"/>
                          </a:solidFill>
                          <a:sym typeface="Helvetica Neue"/>
                        </a:rPr>
                        <a:t>midazolam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93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93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93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8.7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0.000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2110" marR="22110" marT="22110" marB="221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0.000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2110" marR="22110" marT="22110" marB="2211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8.4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32.543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22110" marR="22110" marT="22110" marB="221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35.467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2110" marR="22110" marT="22110" marB="2211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8.4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37.906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2110" marR="22110" marT="22110" marB="221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39.408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2110" marR="22110" marT="22110" marB="2211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8.3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32.636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2110" marR="22110" marT="22110" marB="221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35.968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22110" marR="22110" marT="22110" marB="2211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8.2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25.658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2110" marR="22110" marT="22110" marB="221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27.820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22110" marR="22110" marT="22110" marB="2211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</a:t>
                      </a:r>
                      <a:r>
                        <a:rPr lang="en-US" sz="600" dirty="0">
                          <a:sym typeface="Helvetica Neue"/>
                        </a:rPr>
                        <a:t>8.2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32.471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2110" marR="22110" marT="22110" marB="221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35.859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2110" marR="22110" marT="22110" marB="2211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8.2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9.572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2110" marR="22110" marT="22110" marB="221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11.674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2110" marR="22110" marT="22110" marB="2211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8.0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2.785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2110" marR="22110" marT="22110" marB="221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3.885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2110" marR="22110" marT="22110" marB="2211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8.0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21.374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2110" marR="22110" marT="22110" marB="221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23.560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2110" marR="22110" marT="22110" marB="2211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9" name="표"/>
          <p:cNvGraphicFramePr/>
          <p:nvPr>
            <p:extLst>
              <p:ext uri="{D42A27DB-BD31-4B8C-83A1-F6EECF244321}">
                <p14:modId xmlns:p14="http://schemas.microsoft.com/office/powerpoint/2010/main" val="2681440289"/>
              </p:ext>
            </p:extLst>
          </p:nvPr>
        </p:nvGraphicFramePr>
        <p:xfrm>
          <a:off x="7682091" y="117995"/>
          <a:ext cx="2151562" cy="170026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13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5638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600" b="0" dirty="0">
                          <a:solidFill>
                            <a:schemeClr val="bg1"/>
                          </a:solidFill>
                          <a:sym typeface="Helvetica Neue"/>
                        </a:rPr>
                        <a:t>midazolam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/>
                    </a:p>
                  </a:txBody>
                  <a:tcPr marL="6292" marR="6292" marT="6292" marB="6292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93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93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|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93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6292" marR="6292" marT="6292" marB="629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8.1</a:t>
                      </a:r>
                      <a:endParaRPr sz="600" dirty="0">
                        <a:sym typeface="Helvetica Neue"/>
                      </a:endParaRP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0.000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0603" marR="20603" marT="20603" marB="206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0.000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0603" marR="20603" marT="20603" marB="20603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8.0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14.164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0603" marR="20603" marT="20603" marB="206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15.400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20603" marR="20603" marT="20603" marB="20603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7.7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13.859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0603" marR="20603" marT="20603" marB="206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15.159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20603" marR="20603" marT="20603" marB="20603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7.5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10.706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0603" marR="20603" marT="20603" marB="206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13.021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0603" marR="20603" marT="20603" marB="20603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7.2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10.315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0603" marR="20603" marT="20603" marB="206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12.922</a:t>
                      </a:r>
                      <a:endParaRPr lang="ko-Kore-KR" altLang="en-US" sz="600">
                        <a:effectLst/>
                      </a:endParaRPr>
                    </a:p>
                  </a:txBody>
                  <a:tcPr marL="20603" marR="20603" marT="20603" marB="20603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</a:t>
                      </a:r>
                      <a:r>
                        <a:rPr lang="en-US" sz="600" dirty="0">
                          <a:sym typeface="Helvetica Neue"/>
                        </a:rPr>
                        <a:t>7.1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2.603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0603" marR="20603" marT="20603" marB="206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5.590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0603" marR="20603" marT="20603" marB="20603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7.0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4.198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0603" marR="20603" marT="20603" marB="206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5.827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0603" marR="20603" marT="20603" marB="20603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7.0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6.434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0603" marR="20603" marT="20603" marB="206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9.384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0603" marR="20603" marT="20603" marB="20603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563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6.9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6292" marR="6292" marT="6292" marB="6292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5.073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0603" marR="20603" marT="20603" marB="206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6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8.228</a:t>
                      </a:r>
                      <a:endParaRPr lang="ko-Kore-KR" altLang="en-US" sz="600" dirty="0">
                        <a:effectLst/>
                      </a:endParaRPr>
                    </a:p>
                  </a:txBody>
                  <a:tcPr marL="20603" marR="20603" marT="20603" marB="20603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883490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01" y="0"/>
            <a:ext cx="95374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1968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"/>
          <p:cNvGraphicFramePr/>
          <p:nvPr>
            <p:extLst>
              <p:ext uri="{D42A27DB-BD31-4B8C-83A1-F6EECF244321}">
                <p14:modId xmlns:p14="http://schemas.microsoft.com/office/powerpoint/2010/main" val="946454728"/>
              </p:ext>
            </p:extLst>
          </p:nvPr>
        </p:nvGraphicFramePr>
        <p:xfrm>
          <a:off x="1723475" y="101521"/>
          <a:ext cx="2151564" cy="2182414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813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 diazepam</a:t>
                      </a: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dist from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| (kcal/mol)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+-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---------+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1         -7.4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         -7.2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27.810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29.584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         -7.1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26.304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28.224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4         -7.0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29.593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32.284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5         -6.9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53.184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56.635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6         -6.9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30.032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32.087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7         -6.9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23.518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25.784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8         -6.9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1.846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2.638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-6.8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28.245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30.580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3" name="표"/>
          <p:cNvGraphicFramePr/>
          <p:nvPr>
            <p:extLst>
              <p:ext uri="{D42A27DB-BD31-4B8C-83A1-F6EECF244321}">
                <p14:modId xmlns:p14="http://schemas.microsoft.com/office/powerpoint/2010/main" val="3822771628"/>
              </p:ext>
            </p:extLst>
          </p:nvPr>
        </p:nvGraphicFramePr>
        <p:xfrm>
          <a:off x="3944399" y="101521"/>
          <a:ext cx="2151564" cy="2182414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813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 diazepam</a:t>
                      </a:r>
                      <a:r>
                        <a:rPr lang="en-US" sz="600" dirty="0">
                          <a:solidFill>
                            <a:schemeClr val="bg1"/>
                          </a:solidFill>
                          <a:sym typeface="Helvetica Neue"/>
                        </a:rPr>
                        <a:t>(ECD)</a:t>
                      </a:r>
                      <a:endParaRPr sz="600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dist from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| (kcal/mol)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+-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---------+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8.2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-7.</a:t>
                      </a:r>
                      <a:r>
                        <a:rPr lang="en-US" sz="600" dirty="0">
                          <a:sym typeface="Helvetica Neue"/>
                        </a:rPr>
                        <a:t>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</a:t>
                      </a:r>
                      <a:r>
                        <a:rPr lang="en-US" sz="600" dirty="0">
                          <a:sym typeface="Helvetica Neue"/>
                        </a:rPr>
                        <a:t>.152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4.402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-7.</a:t>
                      </a:r>
                      <a:r>
                        <a:rPr lang="en-US" sz="600" dirty="0">
                          <a:sym typeface="Helvetica Neue"/>
                        </a:rPr>
                        <a:t>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19.933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21.125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-7.0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20.045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21.675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-6.9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27.410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28.893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-6.</a:t>
                      </a:r>
                      <a:r>
                        <a:rPr lang="en-US" sz="600" dirty="0">
                          <a:sym typeface="Helvetica Neue"/>
                        </a:rPr>
                        <a:t>8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12.800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14.466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-6.</a:t>
                      </a:r>
                      <a:r>
                        <a:rPr lang="en-US" sz="600" dirty="0">
                          <a:sym typeface="Helvetica Neue"/>
                        </a:rPr>
                        <a:t>7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18.832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20.810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-6.</a:t>
                      </a:r>
                      <a:r>
                        <a:rPr lang="en-US" sz="600" dirty="0">
                          <a:sym typeface="Helvetica Neue"/>
                        </a:rPr>
                        <a:t>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71.733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19.665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-6.</a:t>
                      </a:r>
                      <a:r>
                        <a:rPr lang="en-US" sz="600" dirty="0">
                          <a:sym typeface="Helvetica Neue"/>
                        </a:rPr>
                        <a:t>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27.834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29.358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5" name="표"/>
          <p:cNvGraphicFramePr/>
          <p:nvPr>
            <p:extLst>
              <p:ext uri="{D42A27DB-BD31-4B8C-83A1-F6EECF244321}">
                <p14:modId xmlns:p14="http://schemas.microsoft.com/office/powerpoint/2010/main" val="2998776855"/>
              </p:ext>
            </p:extLst>
          </p:nvPr>
        </p:nvGraphicFramePr>
        <p:xfrm>
          <a:off x="6165322" y="101521"/>
          <a:ext cx="2151564" cy="2182414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813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 diazepam</a:t>
                      </a:r>
                      <a:r>
                        <a:rPr lang="en-US" sz="600" dirty="0">
                          <a:solidFill>
                            <a:schemeClr val="bg1"/>
                          </a:solidFill>
                          <a:sym typeface="Helvetica Neue"/>
                        </a:rPr>
                        <a:t>(TMD)</a:t>
                      </a:r>
                      <a:endParaRPr sz="600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dist from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| (kcal/mol)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+-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---------+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8.8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8.6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</a:t>
                      </a:r>
                      <a:r>
                        <a:rPr lang="en-US" sz="600" dirty="0">
                          <a:sym typeface="Helvetica Neue"/>
                        </a:rPr>
                        <a:t>2.683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24.052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8.6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32.681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34.983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8.6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2.459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5.126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8.4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2.799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5.299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</a:t>
                      </a:r>
                      <a:r>
                        <a:rPr lang="en-US" sz="600" dirty="0">
                          <a:sym typeface="Helvetica Neue"/>
                        </a:rPr>
                        <a:t>8.3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19.718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22.249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8.1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2.264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4.794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8.1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19.136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22.056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8.0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44.353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46.058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7" name="표"/>
          <p:cNvGraphicFramePr/>
          <p:nvPr>
            <p:extLst>
              <p:ext uri="{D42A27DB-BD31-4B8C-83A1-F6EECF244321}">
                <p14:modId xmlns:p14="http://schemas.microsoft.com/office/powerpoint/2010/main" val="2091963762"/>
              </p:ext>
            </p:extLst>
          </p:nvPr>
        </p:nvGraphicFramePr>
        <p:xfrm>
          <a:off x="8386246" y="101521"/>
          <a:ext cx="2151564" cy="2182414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813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 diazepam</a:t>
                      </a: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dist from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| (kcal/mol)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+-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8.4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7.2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28.293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29.276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6.9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23.176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24.443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6.5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23.399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24.660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6.5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29.322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30.416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</a:t>
                      </a:r>
                      <a:r>
                        <a:rPr lang="en-US" sz="600" dirty="0">
                          <a:sym typeface="Helvetica Neue"/>
                        </a:rPr>
                        <a:t>6.4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5.951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8.476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6.4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5.867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8.687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6.4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29.588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30.735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6.2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29.262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30.367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9" name="표"/>
          <p:cNvGraphicFramePr/>
          <p:nvPr>
            <p:extLst>
              <p:ext uri="{D42A27DB-BD31-4B8C-83A1-F6EECF244321}">
                <p14:modId xmlns:p14="http://schemas.microsoft.com/office/powerpoint/2010/main" val="2401546825"/>
              </p:ext>
            </p:extLst>
          </p:nvPr>
        </p:nvGraphicFramePr>
        <p:xfrm>
          <a:off x="1723475" y="2444560"/>
          <a:ext cx="2151562" cy="218241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89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37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878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flumazenil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dist</a:t>
                      </a:r>
                      <a:r>
                        <a:rPr sz="600" dirty="0">
                          <a:sym typeface="Helvetica Neue"/>
                        </a:rPr>
                        <a:t> from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best mode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--+------------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---------+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1         -7.5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         -7.4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11.755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14.120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         -7.3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62.697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64.934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4         -7.1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1.881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3.349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5         -7.0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42.317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45.114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6         -7.0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11.526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13.420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7         -7.0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21.776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24.728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8         -6.6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62.918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64.044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-6.5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63.602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65.863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0" name="표"/>
          <p:cNvGraphicFramePr/>
          <p:nvPr>
            <p:extLst>
              <p:ext uri="{D42A27DB-BD31-4B8C-83A1-F6EECF244321}">
                <p14:modId xmlns:p14="http://schemas.microsoft.com/office/powerpoint/2010/main" val="4100561970"/>
              </p:ext>
            </p:extLst>
          </p:nvPr>
        </p:nvGraphicFramePr>
        <p:xfrm>
          <a:off x="3944399" y="2444560"/>
          <a:ext cx="2151562" cy="218241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89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37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878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flumazenil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dist from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--+------------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---------+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-7.</a:t>
                      </a:r>
                      <a:r>
                        <a:rPr lang="en-US" sz="600" dirty="0">
                          <a:sym typeface="Helvetica Neue"/>
                        </a:rPr>
                        <a:t>8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-7.</a:t>
                      </a:r>
                      <a:r>
                        <a:rPr lang="en-US" sz="600" dirty="0">
                          <a:sym typeface="Helvetica Neue"/>
                        </a:rPr>
                        <a:t>7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2.367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3.959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-7.</a:t>
                      </a:r>
                      <a:r>
                        <a:rPr lang="en-US" sz="600" dirty="0">
                          <a:sym typeface="Helvetica Neue"/>
                        </a:rPr>
                        <a:t>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13.801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14.790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-7.</a:t>
                      </a:r>
                      <a:r>
                        <a:rPr lang="en-US" sz="600" dirty="0">
                          <a:sym typeface="Helvetica Neue"/>
                        </a:rPr>
                        <a:t>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14.150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14.871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-7.</a:t>
                      </a:r>
                      <a:r>
                        <a:rPr lang="en-US" sz="600" dirty="0">
                          <a:sym typeface="Helvetica Neue"/>
                        </a:rPr>
                        <a:t>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20.120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22.656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-7.</a:t>
                      </a:r>
                      <a:r>
                        <a:rPr lang="en-US" sz="600" dirty="0">
                          <a:sym typeface="Helvetica Neue"/>
                        </a:rPr>
                        <a:t>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19.511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21.250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-7.0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19.455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21.039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-6.</a:t>
                      </a:r>
                      <a:r>
                        <a:rPr lang="en-US" sz="600" dirty="0">
                          <a:sym typeface="Helvetica Neue"/>
                        </a:rPr>
                        <a:t>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13.515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15.187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-6.</a:t>
                      </a:r>
                      <a:r>
                        <a:rPr lang="en-US" sz="600" dirty="0">
                          <a:sym typeface="Helvetica Neue"/>
                        </a:rPr>
                        <a:t>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13.716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14.867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2" name="표"/>
          <p:cNvGraphicFramePr/>
          <p:nvPr>
            <p:extLst>
              <p:ext uri="{D42A27DB-BD31-4B8C-83A1-F6EECF244321}">
                <p14:modId xmlns:p14="http://schemas.microsoft.com/office/powerpoint/2010/main" val="937462346"/>
              </p:ext>
            </p:extLst>
          </p:nvPr>
        </p:nvGraphicFramePr>
        <p:xfrm>
          <a:off x="6165322" y="2444560"/>
          <a:ext cx="2151562" cy="218241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89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37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878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flumazenil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dist from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 err="1">
                          <a:sym typeface="Helvetica Neue"/>
                        </a:rPr>
                        <a:t>rmsd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  <a:r>
                        <a:rPr sz="600" dirty="0" err="1">
                          <a:sym typeface="Helvetica Neue"/>
                        </a:rPr>
                        <a:t>l.b</a:t>
                      </a:r>
                      <a:r>
                        <a:rPr sz="600" dirty="0">
                          <a:sym typeface="Helvetica Neue"/>
                        </a:rPr>
                        <a:t>.|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--+------------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---------+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-7.</a:t>
                      </a:r>
                      <a:r>
                        <a:rPr lang="en-US" sz="600" dirty="0">
                          <a:sym typeface="Helvetica Neue"/>
                        </a:rPr>
                        <a:t>5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-7.</a:t>
                      </a:r>
                      <a:r>
                        <a:rPr lang="en-US" sz="600" dirty="0">
                          <a:sym typeface="Helvetica Neue"/>
                        </a:rPr>
                        <a:t>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1.528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2.210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-7.</a:t>
                      </a:r>
                      <a:r>
                        <a:rPr lang="en-US" sz="600" dirty="0">
                          <a:sym typeface="Helvetica Neue"/>
                        </a:rPr>
                        <a:t>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17.313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19.628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-7.</a:t>
                      </a:r>
                      <a:r>
                        <a:rPr lang="en-US" sz="600" dirty="0">
                          <a:sym typeface="Helvetica Neue"/>
                        </a:rPr>
                        <a:t>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17.700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20.260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-7.</a:t>
                      </a:r>
                      <a:r>
                        <a:rPr lang="en-US" sz="600" dirty="0">
                          <a:sym typeface="Helvetica Neue"/>
                        </a:rPr>
                        <a:t>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14.037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16.676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-7.</a:t>
                      </a:r>
                      <a:r>
                        <a:rPr lang="en-US" sz="600" dirty="0">
                          <a:sym typeface="Helvetica Neue"/>
                        </a:rPr>
                        <a:t>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34.076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35.967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-7.</a:t>
                      </a:r>
                      <a:r>
                        <a:rPr lang="en-US" sz="600" dirty="0">
                          <a:sym typeface="Helvetica Neue"/>
                        </a:rPr>
                        <a:t>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2.238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2.908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7.1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17.757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20.754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-6.</a:t>
                      </a:r>
                      <a:r>
                        <a:rPr lang="en-US" sz="600" dirty="0">
                          <a:sym typeface="Helvetica Neue"/>
                        </a:rPr>
                        <a:t>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17.669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20.615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4" name="표"/>
          <p:cNvGraphicFramePr/>
          <p:nvPr>
            <p:extLst>
              <p:ext uri="{D42A27DB-BD31-4B8C-83A1-F6EECF244321}">
                <p14:modId xmlns:p14="http://schemas.microsoft.com/office/powerpoint/2010/main" val="3302701564"/>
              </p:ext>
            </p:extLst>
          </p:nvPr>
        </p:nvGraphicFramePr>
        <p:xfrm>
          <a:off x="8386246" y="2444560"/>
          <a:ext cx="2151562" cy="218241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89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37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878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600" dirty="0">
                          <a:solidFill>
                            <a:schemeClr val="bg1"/>
                          </a:solidFill>
                          <a:sym typeface="Helvetica Neue"/>
                        </a:rPr>
                        <a:t>flumazenil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e |   affinity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dist from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| (kcal/</a:t>
                      </a:r>
                      <a:r>
                        <a:rPr sz="600" dirty="0" err="1">
                          <a:sym typeface="Helvetica Neue"/>
                        </a:rPr>
                        <a:t>mol</a:t>
                      </a:r>
                      <a:r>
                        <a:rPr sz="600" dirty="0">
                          <a:sym typeface="Helvetica Neue"/>
                        </a:rPr>
                        <a:t>)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--+------------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---------+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----------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-7.</a:t>
                      </a:r>
                      <a:r>
                        <a:rPr lang="en-US" sz="600" dirty="0">
                          <a:sym typeface="Helvetica Neue"/>
                        </a:rPr>
                        <a:t>5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-7.</a:t>
                      </a:r>
                      <a:r>
                        <a:rPr lang="en-US" sz="600" dirty="0">
                          <a:sym typeface="Helvetica Neue"/>
                        </a:rPr>
                        <a:t>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3.433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4.889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6.8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1.998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2.816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6.6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5.258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7.752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6.2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27.195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30.664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</a:t>
                      </a:r>
                      <a:r>
                        <a:rPr lang="en-US" sz="600" dirty="0">
                          <a:sym typeface="Helvetica Neue"/>
                        </a:rPr>
                        <a:t>6.1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28.903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31.239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5.9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22.645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25.239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5.9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7.223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9.388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5.8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7.541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9.640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6" name="표"/>
          <p:cNvGraphicFramePr/>
          <p:nvPr>
            <p:extLst>
              <p:ext uri="{D42A27DB-BD31-4B8C-83A1-F6EECF244321}">
                <p14:modId xmlns:p14="http://schemas.microsoft.com/office/powerpoint/2010/main" val="2443520613"/>
              </p:ext>
            </p:extLst>
          </p:nvPr>
        </p:nvGraphicFramePr>
        <p:xfrm>
          <a:off x="1723475" y="4675584"/>
          <a:ext cx="2151562" cy="218241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89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37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878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propofol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e |   affinity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dist from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| (kcal/mol)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--+------------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+-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---------+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1         -6.1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         -6.0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0.046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4.615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         -5.8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2.694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3.997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4         -5.7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17.889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19.580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5         -5.5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31.992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34.511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6         -5.4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44.388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45.899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7         -5.2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23.877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25.652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8         -5.1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31.880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34.492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9         -5.1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66.685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69.917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7" name="표"/>
          <p:cNvGraphicFramePr/>
          <p:nvPr>
            <p:extLst>
              <p:ext uri="{D42A27DB-BD31-4B8C-83A1-F6EECF244321}">
                <p14:modId xmlns:p14="http://schemas.microsoft.com/office/powerpoint/2010/main" val="2755679842"/>
              </p:ext>
            </p:extLst>
          </p:nvPr>
        </p:nvGraphicFramePr>
        <p:xfrm>
          <a:off x="3944399" y="4675584"/>
          <a:ext cx="2151562" cy="218241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89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37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878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propofol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e |   affinity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dist from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| (kcal/mol)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--+------------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+-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---------+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5.7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5.7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0.114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4.601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-5.</a:t>
                      </a:r>
                      <a:r>
                        <a:rPr lang="en-US" sz="600" dirty="0">
                          <a:sym typeface="Helvetica Neue"/>
                        </a:rPr>
                        <a:t>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10.043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12.622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-5.</a:t>
                      </a:r>
                      <a:r>
                        <a:rPr lang="en-US" sz="600" dirty="0">
                          <a:sym typeface="Helvetica Neue"/>
                        </a:rPr>
                        <a:t>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10.040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12.347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-5.</a:t>
                      </a:r>
                      <a:r>
                        <a:rPr lang="en-US" sz="600" dirty="0">
                          <a:sym typeface="Helvetica Neue"/>
                        </a:rPr>
                        <a:t>4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19.809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21.240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-5.4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19.877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21.386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-5.2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1.450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4.973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-5.1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19.005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20.546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-5.1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32.564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35.476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8" name="표"/>
          <p:cNvGraphicFramePr/>
          <p:nvPr>
            <p:extLst>
              <p:ext uri="{D42A27DB-BD31-4B8C-83A1-F6EECF244321}">
                <p14:modId xmlns:p14="http://schemas.microsoft.com/office/powerpoint/2010/main" val="1660438890"/>
              </p:ext>
            </p:extLst>
          </p:nvPr>
        </p:nvGraphicFramePr>
        <p:xfrm>
          <a:off x="6165322" y="4675584"/>
          <a:ext cx="2151562" cy="218241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89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37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878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propofol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e |   affinity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dist from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| (kcal/mol)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--+------------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+-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---------+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6.7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6.7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1.874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2.773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6.6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1.886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4.841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6.3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16.090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17.618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6.2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33.461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35.136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</a:t>
                      </a:r>
                      <a:r>
                        <a:rPr lang="en-US" sz="600" dirty="0">
                          <a:sym typeface="Helvetica Neue"/>
                        </a:rPr>
                        <a:t>6.1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31.296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33.131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6.1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31.322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33.153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6.1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15.957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17.667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6.0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15.785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17.799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9" name="표"/>
          <p:cNvGraphicFramePr/>
          <p:nvPr>
            <p:extLst>
              <p:ext uri="{D42A27DB-BD31-4B8C-83A1-F6EECF244321}">
                <p14:modId xmlns:p14="http://schemas.microsoft.com/office/powerpoint/2010/main" val="3664868889"/>
              </p:ext>
            </p:extLst>
          </p:nvPr>
        </p:nvGraphicFramePr>
        <p:xfrm>
          <a:off x="8386246" y="4675584"/>
          <a:ext cx="2151562" cy="218241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89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37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878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600" dirty="0" err="1">
                          <a:solidFill>
                            <a:schemeClr val="bg1"/>
                          </a:solidFill>
                          <a:sym typeface="Helvetica Neue"/>
                        </a:rPr>
                        <a:t>propofol</a:t>
                      </a:r>
                      <a:endParaRPr sz="600" b="1" dirty="0">
                        <a:solidFill>
                          <a:schemeClr val="bg1"/>
                        </a:solidFill>
                        <a:sym typeface="Helvetica Neue"/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500">
                          <a:sym typeface="Helvetica Neue"/>
                        </a:defRPr>
                      </a:pPr>
                      <a:endParaRPr sz="600" dirty="0">
                        <a:solidFill>
                          <a:schemeClr val="bg1"/>
                        </a:solidFill>
                      </a:endParaRPr>
                    </a:p>
                  </a:txBody>
                  <a:tcPr marL="35719" marR="35719" marT="35719" marB="35719" anchor="ctr" horzOverflow="overflow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e |   affinity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dist from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best mode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 | (kcal/mol)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|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rmsd l.b.|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 rmsd u.b.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--+------------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+-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---------+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----------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1         -</a:t>
                      </a:r>
                      <a:r>
                        <a:rPr lang="en-US" sz="600" dirty="0">
                          <a:sym typeface="Helvetica Neue"/>
                        </a:rPr>
                        <a:t>6.6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>
                          <a:sym typeface="Helvetica Neue"/>
                        </a:rPr>
                        <a:t>0.000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2         -</a:t>
                      </a:r>
                      <a:r>
                        <a:rPr lang="en-US" sz="600" dirty="0">
                          <a:sym typeface="Helvetica Neue"/>
                        </a:rPr>
                        <a:t>6.6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0.063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4.586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3         -</a:t>
                      </a:r>
                      <a:r>
                        <a:rPr lang="en-US" sz="600" dirty="0">
                          <a:sym typeface="Helvetica Neue"/>
                        </a:rPr>
                        <a:t>6.5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1.902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5.404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4         -</a:t>
                      </a:r>
                      <a:r>
                        <a:rPr lang="en-US" sz="600" dirty="0">
                          <a:sym typeface="Helvetica Neue"/>
                        </a:rPr>
                        <a:t>6.2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5.694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9.077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5         -</a:t>
                      </a:r>
                      <a:r>
                        <a:rPr lang="en-US" sz="600" dirty="0">
                          <a:sym typeface="Helvetica Neue"/>
                        </a:rPr>
                        <a:t>6.0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14.778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16.809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6         -</a:t>
                      </a:r>
                      <a:r>
                        <a:rPr lang="en-US" sz="600" dirty="0">
                          <a:sym typeface="Helvetica Neue"/>
                        </a:rPr>
                        <a:t>6.0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14.761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16.660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7         -</a:t>
                      </a:r>
                      <a:r>
                        <a:rPr lang="en-US" sz="600" dirty="0">
                          <a:sym typeface="Helvetica Neue"/>
                        </a:rPr>
                        <a:t>5.8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1.958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3.392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8         -</a:t>
                      </a:r>
                      <a:r>
                        <a:rPr lang="en-US" sz="600" dirty="0">
                          <a:sym typeface="Helvetica Neue"/>
                        </a:rPr>
                        <a:t>5.5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1.517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4.967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787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9         -</a:t>
                      </a:r>
                      <a:r>
                        <a:rPr lang="en-US" sz="600" dirty="0">
                          <a:sym typeface="Helvetica Neue"/>
                        </a:rPr>
                        <a:t>5.3</a:t>
                      </a:r>
                      <a:r>
                        <a:rPr sz="600" dirty="0">
                          <a:sym typeface="Helvetica Neue"/>
                        </a:rPr>
                        <a:t>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600" dirty="0">
                          <a:sym typeface="Helvetica Neue"/>
                        </a:rPr>
                        <a:t>  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14.352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lang="en-US" sz="600" dirty="0">
                          <a:sym typeface="Helvetica Neue"/>
                        </a:rPr>
                        <a:t>16.095</a:t>
                      </a:r>
                      <a:endParaRPr sz="600" dirty="0">
                        <a:sym typeface="Helvetica Neue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326259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20456</TotalTime>
  <Words>4236</Words>
  <Application>Microsoft Office PowerPoint</Application>
  <PresentationFormat>와이드스크린</PresentationFormat>
  <Paragraphs>2352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Apple SD 산돌고딕 Neo 옅은체</vt:lpstr>
      <vt:lpstr>Helvetica Neue</vt:lpstr>
      <vt:lpstr>Helvetica Neue Light</vt:lpstr>
      <vt:lpstr>Helvetica Neue Medium</vt:lpstr>
      <vt:lpstr>White</vt:lpstr>
      <vt:lpstr>1_White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User</dc:creator>
  <cp:lastModifiedBy>박 세연</cp:lastModifiedBy>
  <cp:revision>146</cp:revision>
  <dcterms:created xsi:type="dcterms:W3CDTF">2021-02-02T06:38:12Z</dcterms:created>
  <dcterms:modified xsi:type="dcterms:W3CDTF">2023-01-06T06:34:09Z</dcterms:modified>
</cp:coreProperties>
</file>